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726" r:id="rId2"/>
    <p:sldId id="727" r:id="rId3"/>
    <p:sldId id="728" r:id="rId4"/>
    <p:sldId id="729" r:id="rId5"/>
    <p:sldId id="730" r:id="rId6"/>
    <p:sldId id="731" r:id="rId7"/>
    <p:sldId id="732" r:id="rId8"/>
    <p:sldId id="725" r:id="rId9"/>
    <p:sldId id="714" r:id="rId10"/>
    <p:sldId id="715" r:id="rId11"/>
    <p:sldId id="716" r:id="rId12"/>
    <p:sldId id="717" r:id="rId13"/>
    <p:sldId id="718" r:id="rId14"/>
  </p:sldIdLst>
  <p:sldSz cx="9144000" cy="6858000" type="screen4x3"/>
  <p:notesSz cx="6819900" cy="99187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BFBB5F2E-A4EB-4E8A-B889-F22DE6A5CDC3}">
          <p14:sldIdLst>
            <p14:sldId id="726"/>
            <p14:sldId id="727"/>
            <p14:sldId id="728"/>
            <p14:sldId id="729"/>
            <p14:sldId id="730"/>
            <p14:sldId id="731"/>
            <p14:sldId id="732"/>
            <p14:sldId id="725"/>
            <p14:sldId id="714"/>
            <p14:sldId id="715"/>
            <p14:sldId id="716"/>
            <p14:sldId id="717"/>
            <p14:sldId id="7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5" userDrawn="1">
          <p15:clr>
            <a:srgbClr val="A4A3A4"/>
          </p15:clr>
        </p15:guide>
        <p15:guide id="2" pos="2149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8000"/>
    <a:srgbClr val="99660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58" autoAdjust="0"/>
    <p:restoredTop sz="95990" autoAdjust="0"/>
  </p:normalViewPr>
  <p:slideViewPr>
    <p:cSldViewPr>
      <p:cViewPr varScale="1">
        <p:scale>
          <a:sx n="111" d="100"/>
          <a:sy n="111" d="100"/>
        </p:scale>
        <p:origin x="168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834" y="-84"/>
      </p:cViewPr>
      <p:guideLst>
        <p:guide orient="horz" pos="3125"/>
        <p:guide pos="214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5" y="6"/>
            <a:ext cx="2955291" cy="495933"/>
          </a:xfrm>
          <a:prstGeom prst="rect">
            <a:avLst/>
          </a:prstGeom>
        </p:spPr>
        <p:txBody>
          <a:bodyPr vert="horz" lIns="92086" tIns="46045" rIns="92086" bIns="46045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63035" y="6"/>
            <a:ext cx="2955291" cy="495933"/>
          </a:xfrm>
          <a:prstGeom prst="rect">
            <a:avLst/>
          </a:prstGeom>
        </p:spPr>
        <p:txBody>
          <a:bodyPr vert="horz" lIns="92086" tIns="46045" rIns="92086" bIns="46045" rtlCol="0"/>
          <a:lstStyle>
            <a:lvl1pPr algn="r">
              <a:defRPr sz="1200"/>
            </a:lvl1pPr>
          </a:lstStyle>
          <a:p>
            <a:fld id="{5CE30BE4-700F-426D-ADB7-56E9059550E0}" type="datetimeFigureOut">
              <a:rPr lang="ru-RU" smtClean="0"/>
              <a:pPr/>
              <a:t>19.12.2017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5" y="9421049"/>
            <a:ext cx="2955291" cy="495933"/>
          </a:xfrm>
          <a:prstGeom prst="rect">
            <a:avLst/>
          </a:prstGeom>
        </p:spPr>
        <p:txBody>
          <a:bodyPr vert="horz" lIns="92086" tIns="46045" rIns="92086" bIns="46045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63035" y="9421049"/>
            <a:ext cx="2955291" cy="495933"/>
          </a:xfrm>
          <a:prstGeom prst="rect">
            <a:avLst/>
          </a:prstGeom>
        </p:spPr>
        <p:txBody>
          <a:bodyPr vert="horz" lIns="92086" tIns="46045" rIns="92086" bIns="46045" rtlCol="0" anchor="b"/>
          <a:lstStyle>
            <a:lvl1pPr algn="r">
              <a:defRPr sz="1200"/>
            </a:lvl1pPr>
          </a:lstStyle>
          <a:p>
            <a:fld id="{467C22E0-7793-4FF2-923B-71CBFFEC68A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614287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5" y="6"/>
            <a:ext cx="2955291" cy="495933"/>
          </a:xfrm>
          <a:prstGeom prst="rect">
            <a:avLst/>
          </a:prstGeom>
        </p:spPr>
        <p:txBody>
          <a:bodyPr vert="horz" lIns="92086" tIns="46045" rIns="92086" bIns="46045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63035" y="6"/>
            <a:ext cx="2955291" cy="495933"/>
          </a:xfrm>
          <a:prstGeom prst="rect">
            <a:avLst/>
          </a:prstGeom>
        </p:spPr>
        <p:txBody>
          <a:bodyPr vert="horz" lIns="92086" tIns="46045" rIns="92086" bIns="46045" rtlCol="0"/>
          <a:lstStyle>
            <a:lvl1pPr algn="r">
              <a:defRPr sz="1200"/>
            </a:lvl1pPr>
          </a:lstStyle>
          <a:p>
            <a:fld id="{ECCCCF80-355E-4AD8-8008-7B2320304F91}" type="datetimeFigureOut">
              <a:rPr lang="ru-RU" smtClean="0"/>
              <a:pPr/>
              <a:t>19.12.2017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2950"/>
            <a:ext cx="4959350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086" tIns="46045" rIns="92086" bIns="46045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1991" y="4711392"/>
            <a:ext cx="5455920" cy="4463413"/>
          </a:xfrm>
          <a:prstGeom prst="rect">
            <a:avLst/>
          </a:prstGeom>
        </p:spPr>
        <p:txBody>
          <a:bodyPr vert="horz" lIns="92086" tIns="46045" rIns="92086" bIns="46045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5" y="9421049"/>
            <a:ext cx="2955291" cy="495933"/>
          </a:xfrm>
          <a:prstGeom prst="rect">
            <a:avLst/>
          </a:prstGeom>
        </p:spPr>
        <p:txBody>
          <a:bodyPr vert="horz" lIns="92086" tIns="46045" rIns="92086" bIns="46045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63035" y="9421049"/>
            <a:ext cx="2955291" cy="495933"/>
          </a:xfrm>
          <a:prstGeom prst="rect">
            <a:avLst/>
          </a:prstGeom>
        </p:spPr>
        <p:txBody>
          <a:bodyPr vert="horz" lIns="92086" tIns="46045" rIns="92086" bIns="46045" rtlCol="0" anchor="b"/>
          <a:lstStyle>
            <a:lvl1pPr algn="r">
              <a:defRPr sz="1200"/>
            </a:lvl1pPr>
          </a:lstStyle>
          <a:p>
            <a:fld id="{3AB371A5-A6A5-4076-95C3-7F524055BF9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8086190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26121" indent="-279277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18662" indent="-223422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565509" indent="-223422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12353" indent="-223422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459196" indent="-22342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06041" indent="-22342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352887" indent="-22342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799731" indent="-22342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E94C91B-4540-44FE-A331-4905B37A8B3B}" type="slidenum">
              <a:rPr lang="ru-RU" altLang="ru-RU" smtClean="0"/>
              <a:pPr>
                <a:spcBef>
                  <a:spcPct val="0"/>
                </a:spcBef>
              </a:pPr>
              <a:t>2</a:t>
            </a:fld>
            <a:endParaRPr lang="ru-RU" altLang="ru-RU" dirty="0" smtClean="0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22600" y="506413"/>
            <a:ext cx="3384550" cy="2540000"/>
          </a:xfrm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939298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50718" indent="-2887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56559" indent="-230989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18540" indent="-230989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80523" indent="-230989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42504" indent="-230989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004485" indent="-230989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66467" indent="-230989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928449" indent="-230989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E94C91B-4540-44FE-A331-4905B37A8B3B}" type="slidenum">
              <a:rPr lang="ru-RU" altLang="ru-RU" smtClean="0"/>
              <a:pPr>
                <a:spcBef>
                  <a:spcPct val="0"/>
                </a:spcBef>
              </a:pPr>
              <a:t>12</a:t>
            </a:fld>
            <a:endParaRPr lang="ru-RU" altLang="ru-RU" dirty="0" smtClean="0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86125" y="509588"/>
            <a:ext cx="3397250" cy="2549525"/>
          </a:xfrm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1865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50718" indent="-2887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56559" indent="-230989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18540" indent="-230989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80523" indent="-230989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42504" indent="-230989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004485" indent="-230989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66467" indent="-230989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928449" indent="-230989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E94C91B-4540-44FE-A331-4905B37A8B3B}" type="slidenum">
              <a:rPr lang="ru-RU" altLang="ru-RU" smtClean="0"/>
              <a:pPr>
                <a:spcBef>
                  <a:spcPct val="0"/>
                </a:spcBef>
              </a:pPr>
              <a:t>13</a:t>
            </a:fld>
            <a:endParaRPr lang="ru-RU" altLang="ru-RU" dirty="0" smtClean="0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86125" y="509588"/>
            <a:ext cx="3397250" cy="2549525"/>
          </a:xfrm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8926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26121" indent="-279277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18662" indent="-223422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565509" indent="-223422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12353" indent="-223422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459196" indent="-22342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06041" indent="-22342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352887" indent="-22342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799731" indent="-22342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E94C91B-4540-44FE-A331-4905B37A8B3B}" type="slidenum">
              <a:rPr lang="ru-RU" altLang="ru-RU" smtClean="0"/>
              <a:pPr>
                <a:spcBef>
                  <a:spcPct val="0"/>
                </a:spcBef>
              </a:pPr>
              <a:t>3</a:t>
            </a:fld>
            <a:endParaRPr lang="ru-RU" altLang="ru-RU" smtClean="0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22600" y="506413"/>
            <a:ext cx="3384550" cy="2540000"/>
          </a:xfrm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0150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26121" indent="-279277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18662" indent="-223422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565509" indent="-223422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12353" indent="-223422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459196" indent="-22342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06041" indent="-22342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352887" indent="-22342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799731" indent="-22342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E94C91B-4540-44FE-A331-4905B37A8B3B}" type="slidenum">
              <a:rPr lang="ru-RU" altLang="ru-RU" smtClean="0"/>
              <a:pPr>
                <a:spcBef>
                  <a:spcPct val="0"/>
                </a:spcBef>
              </a:pPr>
              <a:t>4</a:t>
            </a:fld>
            <a:endParaRPr lang="ru-RU" altLang="ru-RU" dirty="0" smtClean="0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22600" y="506413"/>
            <a:ext cx="3384550" cy="2540000"/>
          </a:xfrm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9358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35238" indent="-282784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32709" indent="-226226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585164" indent="-226226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37620" indent="-226226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490074" indent="-22622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42529" indent="-22622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394984" indent="-22622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47439" indent="-22622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E94C91B-4540-44FE-A331-4905B37A8B3B}" type="slidenum">
              <a:rPr lang="ru-RU" altLang="ru-RU" smtClean="0"/>
              <a:pPr>
                <a:spcBef>
                  <a:spcPct val="0"/>
                </a:spcBef>
              </a:pPr>
              <a:t>5</a:t>
            </a:fld>
            <a:endParaRPr lang="ru-RU" altLang="ru-RU" smtClean="0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52775" y="508000"/>
            <a:ext cx="3392488" cy="2544763"/>
          </a:xfrm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86480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26121" indent="-279277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18662" indent="-223422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565509" indent="-223422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12353" indent="-223422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459196" indent="-22342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06041" indent="-22342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352887" indent="-22342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799731" indent="-22342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E94C91B-4540-44FE-A331-4905B37A8B3B}" type="slidenum">
              <a:rPr lang="ru-RU" altLang="ru-RU" smtClean="0"/>
              <a:pPr>
                <a:spcBef>
                  <a:spcPct val="0"/>
                </a:spcBef>
              </a:pPr>
              <a:t>6</a:t>
            </a:fld>
            <a:endParaRPr lang="ru-RU" altLang="ru-RU" smtClean="0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22600" y="506413"/>
            <a:ext cx="3384550" cy="2540000"/>
          </a:xfrm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024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26121" indent="-279277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18662" indent="-223422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565509" indent="-223422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12353" indent="-223422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459196" indent="-22342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06041" indent="-22342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352887" indent="-22342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799731" indent="-22342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E94C91B-4540-44FE-A331-4905B37A8B3B}" type="slidenum">
              <a:rPr lang="ru-RU" altLang="ru-RU" smtClean="0"/>
              <a:pPr>
                <a:spcBef>
                  <a:spcPct val="0"/>
                </a:spcBef>
              </a:pPr>
              <a:t>7</a:t>
            </a:fld>
            <a:endParaRPr lang="ru-RU" altLang="ru-RU" smtClean="0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22600" y="506413"/>
            <a:ext cx="3384550" cy="2540000"/>
          </a:xfrm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23550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50718" indent="-2887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56559" indent="-230989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18540" indent="-230989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80523" indent="-230989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42504" indent="-230989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004485" indent="-230989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66467" indent="-230989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928449" indent="-230989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E94C91B-4540-44FE-A331-4905B37A8B3B}" type="slidenum">
              <a:rPr lang="ru-RU" altLang="ru-RU" smtClean="0"/>
              <a:pPr>
                <a:spcBef>
                  <a:spcPct val="0"/>
                </a:spcBef>
              </a:pPr>
              <a:t>9</a:t>
            </a:fld>
            <a:endParaRPr lang="ru-RU" altLang="ru-RU" dirty="0" smtClean="0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86125" y="509588"/>
            <a:ext cx="3397250" cy="2549525"/>
          </a:xfrm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0282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50718" indent="-2887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56559" indent="-230989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18540" indent="-230989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80523" indent="-230989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42504" indent="-230989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004485" indent="-230989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66467" indent="-230989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928449" indent="-230989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E94C91B-4540-44FE-A331-4905B37A8B3B}" type="slidenum">
              <a:rPr lang="ru-RU" altLang="ru-RU" smtClean="0"/>
              <a:pPr>
                <a:spcBef>
                  <a:spcPct val="0"/>
                </a:spcBef>
              </a:pPr>
              <a:t>10</a:t>
            </a:fld>
            <a:endParaRPr lang="ru-RU" altLang="ru-RU" dirty="0" smtClean="0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86125" y="509588"/>
            <a:ext cx="3397250" cy="2549525"/>
          </a:xfrm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54980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50718" indent="-2887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56559" indent="-230989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18540" indent="-230989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80523" indent="-230989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42504" indent="-230989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004485" indent="-230989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66467" indent="-230989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928449" indent="-230989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E94C91B-4540-44FE-A331-4905B37A8B3B}" type="slidenum">
              <a:rPr lang="ru-RU" altLang="ru-RU" smtClean="0"/>
              <a:pPr>
                <a:spcBef>
                  <a:spcPct val="0"/>
                </a:spcBef>
              </a:pPr>
              <a:t>11</a:t>
            </a:fld>
            <a:endParaRPr lang="ru-RU" altLang="ru-RU" dirty="0" smtClean="0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86125" y="509588"/>
            <a:ext cx="3397250" cy="2549525"/>
          </a:xfrm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6302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6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8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14FC1-6944-4674-80AF-BB5B223CAD93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19.12.2017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04215-77BE-4C44-A321-95C37231288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936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9628B-9DD2-490F-B70A-07818CE7C6B8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19.12.2017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04215-77BE-4C44-A321-95C37231288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119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AE8F-6392-4F9C-97B1-B8EE0062F7DF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19.12.2017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04215-77BE-4C44-A321-95C37231288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212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6D1FC-25FC-45B5-B249-BFFF43413E01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19.12.2017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04215-77BE-4C44-A321-95C37231288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605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3999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0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3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4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5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6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7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8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7E4CC-3E9E-47C6-B4EC-60B4D18C982B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19.12.2017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04215-77BE-4C44-A321-95C37231288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091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799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799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90E6E-CBF6-49E3-993A-77E61AB06E5F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19.12.2017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04215-77BE-4C44-A321-95C37231288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796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09" indent="0">
              <a:buNone/>
              <a:defRPr sz="2000" b="1"/>
            </a:lvl2pPr>
            <a:lvl3pPr marL="914217" indent="0">
              <a:buNone/>
              <a:defRPr sz="1800" b="1"/>
            </a:lvl3pPr>
            <a:lvl4pPr marL="1371326" indent="0">
              <a:buNone/>
              <a:defRPr sz="1600" b="1"/>
            </a:lvl4pPr>
            <a:lvl5pPr marL="1828434" indent="0">
              <a:buNone/>
              <a:defRPr sz="1600" b="1"/>
            </a:lvl5pPr>
            <a:lvl6pPr marL="2285543" indent="0">
              <a:buNone/>
              <a:defRPr sz="1600" b="1"/>
            </a:lvl6pPr>
            <a:lvl7pPr marL="2742651" indent="0">
              <a:buNone/>
              <a:defRPr sz="1600" b="1"/>
            </a:lvl7pPr>
            <a:lvl8pPr marL="3199760" indent="0">
              <a:buNone/>
              <a:defRPr sz="1600" b="1"/>
            </a:lvl8pPr>
            <a:lvl9pPr marL="3656868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6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8" y="1535114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09" indent="0">
              <a:buNone/>
              <a:defRPr sz="2000" b="1"/>
            </a:lvl2pPr>
            <a:lvl3pPr marL="914217" indent="0">
              <a:buNone/>
              <a:defRPr sz="1800" b="1"/>
            </a:lvl3pPr>
            <a:lvl4pPr marL="1371326" indent="0">
              <a:buNone/>
              <a:defRPr sz="1600" b="1"/>
            </a:lvl4pPr>
            <a:lvl5pPr marL="1828434" indent="0">
              <a:buNone/>
              <a:defRPr sz="1600" b="1"/>
            </a:lvl5pPr>
            <a:lvl6pPr marL="2285543" indent="0">
              <a:buNone/>
              <a:defRPr sz="1600" b="1"/>
            </a:lvl6pPr>
            <a:lvl7pPr marL="2742651" indent="0">
              <a:buNone/>
              <a:defRPr sz="1600" b="1"/>
            </a:lvl7pPr>
            <a:lvl8pPr marL="3199760" indent="0">
              <a:buNone/>
              <a:defRPr sz="1600" b="1"/>
            </a:lvl8pPr>
            <a:lvl9pPr marL="3656868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8" y="2174876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49EF7-7993-4542-A9D7-6162BAE913BE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19.12.2017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04215-77BE-4C44-A321-95C37231288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81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447FA-2567-49CD-94B3-FA3A2015AD3A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19.12.2017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04215-77BE-4C44-A321-95C37231288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885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DC623-B955-4275-8F12-4C98DE09378A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19.12.2017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04215-77BE-4C44-A321-95C37231288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36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3" y="273051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3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09" indent="0">
              <a:buNone/>
              <a:defRPr sz="1200"/>
            </a:lvl2pPr>
            <a:lvl3pPr marL="914217" indent="0">
              <a:buNone/>
              <a:defRPr sz="1000"/>
            </a:lvl3pPr>
            <a:lvl4pPr marL="1371326" indent="0">
              <a:buNone/>
              <a:defRPr sz="900"/>
            </a:lvl4pPr>
            <a:lvl5pPr marL="1828434" indent="0">
              <a:buNone/>
              <a:defRPr sz="900"/>
            </a:lvl5pPr>
            <a:lvl6pPr marL="2285543" indent="0">
              <a:buNone/>
              <a:defRPr sz="900"/>
            </a:lvl6pPr>
            <a:lvl7pPr marL="2742651" indent="0">
              <a:buNone/>
              <a:defRPr sz="900"/>
            </a:lvl7pPr>
            <a:lvl8pPr marL="3199760" indent="0">
              <a:buNone/>
              <a:defRPr sz="900"/>
            </a:lvl8pPr>
            <a:lvl9pPr marL="3656868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6CEA-DF81-47B4-9196-9EF09C25DA39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19.12.2017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04215-77BE-4C44-A321-95C37231288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34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599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6"/>
            <a:ext cx="5486400" cy="4114800"/>
          </a:xfrm>
        </p:spPr>
        <p:txBody>
          <a:bodyPr/>
          <a:lstStyle>
            <a:lvl1pPr marL="0" indent="0">
              <a:buNone/>
              <a:defRPr sz="3199"/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09" indent="0">
              <a:buNone/>
              <a:defRPr sz="1200"/>
            </a:lvl2pPr>
            <a:lvl3pPr marL="914217" indent="0">
              <a:buNone/>
              <a:defRPr sz="1000"/>
            </a:lvl3pPr>
            <a:lvl4pPr marL="1371326" indent="0">
              <a:buNone/>
              <a:defRPr sz="900"/>
            </a:lvl4pPr>
            <a:lvl5pPr marL="1828434" indent="0">
              <a:buNone/>
              <a:defRPr sz="900"/>
            </a:lvl5pPr>
            <a:lvl6pPr marL="2285543" indent="0">
              <a:buNone/>
              <a:defRPr sz="900"/>
            </a:lvl6pPr>
            <a:lvl7pPr marL="2742651" indent="0">
              <a:buNone/>
              <a:defRPr sz="900"/>
            </a:lvl7pPr>
            <a:lvl8pPr marL="3199760" indent="0">
              <a:buNone/>
              <a:defRPr sz="900"/>
            </a:lvl8pPr>
            <a:lvl9pPr marL="3656868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86927-1F56-49F2-BB4A-2763B5423B04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19.12.2017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04215-77BE-4C44-A321-95C37231288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596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2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3AA93-11B3-4579-903D-5AF15AD48E96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19.12.2017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04215-77BE-4C44-A321-95C37231288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988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217" rtl="0" eaLnBrk="1" latinLnBrk="0" hangingPunct="1"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1" indent="-342831" algn="l" defTabSz="914217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1pPr>
      <a:lvl2pPr marL="742801" indent="-285693" algn="l" defTabSz="914217" rtl="0" eaLnBrk="1" latinLnBrk="0" hangingPunct="1">
        <a:spcBef>
          <a:spcPct val="20000"/>
        </a:spcBef>
        <a:buFont typeface="Arial" pitchFamily="34" charset="0"/>
        <a:buChar char="–"/>
        <a:defRPr sz="27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1" indent="-228554" algn="l" defTabSz="91421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defTabSz="91421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9" indent="-228554" algn="l" defTabSz="91421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80" y="94450"/>
            <a:ext cx="863936" cy="1063001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187624" y="2348880"/>
            <a:ext cx="6624736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Предложения по актуализации Программы газификации Тверской области (ПТО в рамках синхронизации с программой газификации ПАО Газпром</a:t>
            </a:r>
            <a:r>
              <a:rPr lang="ru-RU" sz="2400" b="1" dirty="0" smtClean="0">
                <a:solidFill>
                  <a:srgbClr val="C0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ctr"/>
            <a:endParaRPr lang="ru-RU" b="1" dirty="0">
              <a:solidFill>
                <a:srgbClr val="C092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357422" y="5857892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ru-RU" altLang="ru-RU" sz="2000" b="1" dirty="0">
                <a:solidFill>
                  <a:srgbClr val="CC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г. Тверь</a:t>
            </a:r>
          </a:p>
          <a:p>
            <a:pPr algn="ctr">
              <a:spcBef>
                <a:spcPct val="0"/>
              </a:spcBef>
            </a:pPr>
            <a:r>
              <a:rPr lang="ru-RU" altLang="ru-RU" sz="2000" b="1" dirty="0" smtClean="0">
                <a:solidFill>
                  <a:srgbClr val="CC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 декабря </a:t>
            </a:r>
            <a:r>
              <a:rPr lang="ru-RU" altLang="ru-RU" sz="2000" b="1" dirty="0" smtClean="0">
                <a:solidFill>
                  <a:srgbClr val="CC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2017 </a:t>
            </a:r>
            <a:r>
              <a:rPr lang="ru-RU" altLang="ru-RU" sz="2000" b="1" dirty="0">
                <a:solidFill>
                  <a:srgbClr val="CC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года  </a:t>
            </a:r>
          </a:p>
        </p:txBody>
      </p:sp>
    </p:spTree>
    <p:extLst>
      <p:ext uri="{BB962C8B-B14F-4D97-AF65-F5344CB8AC3E}">
        <p14:creationId xmlns:p14="http://schemas.microsoft.com/office/powerpoint/2010/main" val="2719117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Прямоугольник 12"/>
          <p:cNvSpPr>
            <a:spLocks noChangeArrowheads="1"/>
          </p:cNvSpPr>
          <p:nvPr/>
        </p:nvSpPr>
        <p:spPr bwMode="auto">
          <a:xfrm>
            <a:off x="471787" y="1184275"/>
            <a:ext cx="8420693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endParaRPr lang="ru-RU" altLang="ru-RU" sz="2600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800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1800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1800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1800" b="1" dirty="0" smtClean="0">
              <a:solidFill>
                <a:srgbClr val="CC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5586" name="Rectangle 2"/>
          <p:cNvSpPr>
            <a:spLocks noChangeArrowheads="1"/>
          </p:cNvSpPr>
          <p:nvPr/>
        </p:nvSpPr>
        <p:spPr bwMode="auto">
          <a:xfrm>
            <a:off x="395288" y="-42863"/>
            <a:ext cx="8607425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ru-R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dirty="0" smtClean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000" b="1" dirty="0">
              <a:solidFill>
                <a:srgbClr val="CC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67" y="112738"/>
            <a:ext cx="863936" cy="1063001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4450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450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8794023" y="6596829"/>
            <a:ext cx="417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latin typeface="+mj-lt"/>
                <a:cs typeface="Times New Roman" panose="02020603050405020304" pitchFamily="18" charset="0"/>
              </a:rPr>
              <a:t>9</a:t>
            </a:r>
            <a:endParaRPr lang="ru-RU" sz="1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29775" y="-5106"/>
            <a:ext cx="7680766" cy="1138773"/>
          </a:xfrm>
          <a:prstGeom prst="rect">
            <a:avLst/>
          </a:prstGeom>
          <a:noFill/>
          <a:ln w="28575">
            <a:noFill/>
          </a:ln>
          <a:effectLst>
            <a:innerShdw blurRad="114300">
              <a:prstClr val="black"/>
            </a:innerShdw>
          </a:effectLst>
        </p:spPr>
        <p:txBody>
          <a:bodyPr wrap="square" rtlCol="0" anchor="ctr">
            <a:spAutoFit/>
          </a:bodyPr>
          <a:lstStyle/>
          <a:p>
            <a:pPr algn="ctr"/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b="1" dirty="0" smtClean="0">
                <a:solidFill>
                  <a:srgbClr val="C0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Предложения по актуализации Программы </a:t>
            </a:r>
            <a:r>
              <a:rPr lang="ru-RU" b="1" dirty="0">
                <a:solidFill>
                  <a:srgbClr val="C0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газификации Тверской области </a:t>
            </a:r>
            <a:r>
              <a:rPr lang="ru-RU" b="1" dirty="0" smtClean="0">
                <a:solidFill>
                  <a:srgbClr val="C0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>
                <a:solidFill>
                  <a:srgbClr val="C0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ПТО в рамках синхронизации с программой газификации ПАО Газпром) </a:t>
            </a: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796218"/>
              </p:ext>
            </p:extLst>
          </p:nvPr>
        </p:nvGraphicFramePr>
        <p:xfrm>
          <a:off x="107504" y="1282801"/>
          <a:ext cx="8895208" cy="43207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1117">
                  <a:extLst>
                    <a:ext uri="{9D8B030D-6E8A-4147-A177-3AD203B41FA5}">
                      <a16:colId xmlns:a16="http://schemas.microsoft.com/office/drawing/2014/main" val="2385786660"/>
                    </a:ext>
                  </a:extLst>
                </a:gridCol>
                <a:gridCol w="561747">
                  <a:extLst>
                    <a:ext uri="{9D8B030D-6E8A-4147-A177-3AD203B41FA5}">
                      <a16:colId xmlns:a16="http://schemas.microsoft.com/office/drawing/2014/main" val="3894424576"/>
                    </a:ext>
                  </a:extLst>
                </a:gridCol>
                <a:gridCol w="561747">
                  <a:extLst>
                    <a:ext uri="{9D8B030D-6E8A-4147-A177-3AD203B41FA5}">
                      <a16:colId xmlns:a16="http://schemas.microsoft.com/office/drawing/2014/main" val="2200541710"/>
                    </a:ext>
                  </a:extLst>
                </a:gridCol>
                <a:gridCol w="561747">
                  <a:extLst>
                    <a:ext uri="{9D8B030D-6E8A-4147-A177-3AD203B41FA5}">
                      <a16:colId xmlns:a16="http://schemas.microsoft.com/office/drawing/2014/main" val="4182270254"/>
                    </a:ext>
                  </a:extLst>
                </a:gridCol>
                <a:gridCol w="561747">
                  <a:extLst>
                    <a:ext uri="{9D8B030D-6E8A-4147-A177-3AD203B41FA5}">
                      <a16:colId xmlns:a16="http://schemas.microsoft.com/office/drawing/2014/main" val="2195920444"/>
                    </a:ext>
                  </a:extLst>
                </a:gridCol>
                <a:gridCol w="561747">
                  <a:extLst>
                    <a:ext uri="{9D8B030D-6E8A-4147-A177-3AD203B41FA5}">
                      <a16:colId xmlns:a16="http://schemas.microsoft.com/office/drawing/2014/main" val="2032451045"/>
                    </a:ext>
                  </a:extLst>
                </a:gridCol>
                <a:gridCol w="561747">
                  <a:extLst>
                    <a:ext uri="{9D8B030D-6E8A-4147-A177-3AD203B41FA5}">
                      <a16:colId xmlns:a16="http://schemas.microsoft.com/office/drawing/2014/main" val="199544394"/>
                    </a:ext>
                  </a:extLst>
                </a:gridCol>
                <a:gridCol w="561747">
                  <a:extLst>
                    <a:ext uri="{9D8B030D-6E8A-4147-A177-3AD203B41FA5}">
                      <a16:colId xmlns:a16="http://schemas.microsoft.com/office/drawing/2014/main" val="2908738018"/>
                    </a:ext>
                  </a:extLst>
                </a:gridCol>
                <a:gridCol w="561747">
                  <a:extLst>
                    <a:ext uri="{9D8B030D-6E8A-4147-A177-3AD203B41FA5}">
                      <a16:colId xmlns:a16="http://schemas.microsoft.com/office/drawing/2014/main" val="1899023221"/>
                    </a:ext>
                  </a:extLst>
                </a:gridCol>
                <a:gridCol w="561747">
                  <a:extLst>
                    <a:ext uri="{9D8B030D-6E8A-4147-A177-3AD203B41FA5}">
                      <a16:colId xmlns:a16="http://schemas.microsoft.com/office/drawing/2014/main" val="3381131071"/>
                    </a:ext>
                  </a:extLst>
                </a:gridCol>
                <a:gridCol w="561747">
                  <a:extLst>
                    <a:ext uri="{9D8B030D-6E8A-4147-A177-3AD203B41FA5}">
                      <a16:colId xmlns:a16="http://schemas.microsoft.com/office/drawing/2014/main" val="763793280"/>
                    </a:ext>
                  </a:extLst>
                </a:gridCol>
                <a:gridCol w="593544">
                  <a:extLst>
                    <a:ext uri="{9D8B030D-6E8A-4147-A177-3AD203B41FA5}">
                      <a16:colId xmlns:a16="http://schemas.microsoft.com/office/drawing/2014/main" val="3687619420"/>
                    </a:ext>
                  </a:extLst>
                </a:gridCol>
                <a:gridCol w="593544">
                  <a:extLst>
                    <a:ext uri="{9D8B030D-6E8A-4147-A177-3AD203B41FA5}">
                      <a16:colId xmlns:a16="http://schemas.microsoft.com/office/drawing/2014/main" val="1413748418"/>
                    </a:ext>
                  </a:extLst>
                </a:gridCol>
                <a:gridCol w="699533">
                  <a:extLst>
                    <a:ext uri="{9D8B030D-6E8A-4147-A177-3AD203B41FA5}">
                      <a16:colId xmlns:a16="http://schemas.microsoft.com/office/drawing/2014/main" val="1306557407"/>
                    </a:ext>
                  </a:extLst>
                </a:gridCol>
              </a:tblGrid>
              <a:tr h="457735">
                <a:tc gridSpan="14"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Актуализация</a:t>
                      </a:r>
                      <a:r>
                        <a:rPr lang="ru-RU" sz="1400" b="1" u="none" strike="noStrike" baseline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Программы</a:t>
                      </a:r>
                      <a:r>
                        <a:rPr lang="ru-RU" sz="1400" b="1" u="none" strike="noStrike" baseline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развития </a:t>
                      </a:r>
                      <a:r>
                        <a:rPr lang="ru-RU" sz="14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газоснабжения и газификации Тверской области на </a:t>
                      </a:r>
                      <a:r>
                        <a:rPr lang="ru-RU" sz="14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2018-2022 </a:t>
                      </a:r>
                      <a:r>
                        <a:rPr lang="ru-RU" sz="14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гг. </a:t>
                      </a:r>
                      <a:r>
                        <a:rPr lang="ru-RU" sz="14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(</a:t>
                      </a:r>
                      <a:r>
                        <a:rPr lang="ru-RU" sz="14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млн. руб.)</a:t>
                      </a:r>
                      <a:endParaRPr lang="ru-RU" sz="1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256823"/>
                  </a:ext>
                </a:extLst>
              </a:tr>
              <a:tr h="228868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50" b="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05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2018 </a:t>
                      </a:r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г.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2019 </a:t>
                      </a:r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г.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 г.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 </a:t>
                      </a:r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г.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 </a:t>
                      </a:r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г.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2018-2022 </a:t>
                      </a:r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г.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51568"/>
                  </a:ext>
                </a:extLst>
              </a:tr>
              <a:tr h="1482191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</a:t>
                      </a:r>
                      <a:r>
                        <a:rPr lang="ru-RU" sz="1050" b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ероприятия 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ПАО Газпром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vert="vert2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Правительство Тверской области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vert="vert27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ПАО Газпром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vert="vert2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Правительство Тверской области</a:t>
                      </a:r>
                      <a:endParaRPr lang="ru-RU" sz="105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vert="vert27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ПАО Газпром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vert="vert2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Правительство Тверской области</a:t>
                      </a:r>
                      <a:endParaRPr lang="ru-RU" sz="105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vert="vert27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ПАО Газпром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vert="vert2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Правительство Тверской области</a:t>
                      </a:r>
                      <a:endParaRPr lang="ru-RU" sz="105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vert="vert27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ПАО Газпром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vert="vert2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Правительство Тверской области</a:t>
                      </a:r>
                      <a:endParaRPr lang="ru-RU" sz="105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vert="vert27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ПАО Газпром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vert="vert2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Правительство Тверской области</a:t>
                      </a:r>
                      <a:endParaRPr lang="ru-RU" sz="105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vert="vert27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ИТОГО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277270"/>
                  </a:ext>
                </a:extLst>
              </a:tr>
              <a:tr h="337852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40650"/>
                  </a:ext>
                </a:extLst>
              </a:tr>
              <a:tr h="497636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50" b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Строительство внутрипоселковых газопроводов в п.</a:t>
                      </a:r>
                      <a:r>
                        <a:rPr lang="ru-RU" sz="1050" b="0" u="none" strike="noStrike" baseline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Оленино, г. Нелидово, г. Западная Двина,                г. Торопец,                                п. Жарковский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</a:t>
                      </a:r>
                      <a:r>
                        <a:rPr lang="ru-RU" sz="1050" b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ru-RU" sz="1050" b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290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312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676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676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094512"/>
                  </a:ext>
                </a:extLst>
              </a:tr>
              <a:tr h="686604">
                <a:tc>
                  <a:txBody>
                    <a:bodyPr/>
                    <a:lstStyle/>
                    <a:p>
                      <a:pPr marL="0" marR="0" lvl="0" indent="0" algn="l" defTabSz="91421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Перевод котельных на природный газ </a:t>
                      </a:r>
                    </a:p>
                    <a:p>
                      <a:pPr algn="l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179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281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277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102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839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839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79512" y="5805264"/>
            <a:ext cx="8614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Планируется газифицировать 45 000 домовладений (квартир)</a:t>
            </a:r>
            <a:endParaRPr lang="ru-RU" sz="1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41860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Прямоугольник 12"/>
          <p:cNvSpPr>
            <a:spLocks noChangeArrowheads="1"/>
          </p:cNvSpPr>
          <p:nvPr/>
        </p:nvSpPr>
        <p:spPr bwMode="auto">
          <a:xfrm>
            <a:off x="471787" y="1184275"/>
            <a:ext cx="8420693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endParaRPr lang="ru-RU" altLang="ru-RU" sz="2600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800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1800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1800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1800" b="1" dirty="0" smtClean="0">
              <a:solidFill>
                <a:srgbClr val="CC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5586" name="Rectangle 2"/>
          <p:cNvSpPr>
            <a:spLocks noChangeArrowheads="1"/>
          </p:cNvSpPr>
          <p:nvPr/>
        </p:nvSpPr>
        <p:spPr bwMode="auto">
          <a:xfrm>
            <a:off x="395288" y="-42863"/>
            <a:ext cx="8607425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ru-R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dirty="0" smtClean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000" b="1" dirty="0">
              <a:solidFill>
                <a:srgbClr val="CC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67" y="112738"/>
            <a:ext cx="863936" cy="1063001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4450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450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8794024" y="6640626"/>
            <a:ext cx="417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latin typeface="+mj-lt"/>
                <a:cs typeface="Times New Roman" panose="02020603050405020304" pitchFamily="18" charset="0"/>
              </a:rPr>
              <a:t>10</a:t>
            </a:r>
            <a:endParaRPr lang="ru-RU" sz="1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29775" y="-5106"/>
            <a:ext cx="7680766" cy="1138773"/>
          </a:xfrm>
          <a:prstGeom prst="rect">
            <a:avLst/>
          </a:prstGeom>
          <a:noFill/>
          <a:ln w="28575">
            <a:noFill/>
          </a:ln>
          <a:effectLst>
            <a:innerShdw blurRad="114300">
              <a:prstClr val="black"/>
            </a:innerShdw>
          </a:effectLst>
        </p:spPr>
        <p:txBody>
          <a:bodyPr wrap="square" rtlCol="0" anchor="ctr">
            <a:spAutoFit/>
          </a:bodyPr>
          <a:lstStyle/>
          <a:p>
            <a:pPr algn="ctr"/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b="1" dirty="0" smtClean="0">
                <a:solidFill>
                  <a:srgbClr val="C0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Предложения по актуализации Программы </a:t>
            </a:r>
            <a:r>
              <a:rPr lang="ru-RU" b="1" dirty="0">
                <a:solidFill>
                  <a:srgbClr val="C0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газификации Тверской области </a:t>
            </a:r>
            <a:r>
              <a:rPr lang="ru-RU" b="1" dirty="0" smtClean="0">
                <a:solidFill>
                  <a:srgbClr val="C0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>
                <a:solidFill>
                  <a:srgbClr val="C0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ПТО в рамках синхронизации с программой газификации ПАО Газпром) </a:t>
            </a: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605702"/>
              </p:ext>
            </p:extLst>
          </p:nvPr>
        </p:nvGraphicFramePr>
        <p:xfrm>
          <a:off x="124396" y="1162799"/>
          <a:ext cx="8895208" cy="49308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1117">
                  <a:extLst>
                    <a:ext uri="{9D8B030D-6E8A-4147-A177-3AD203B41FA5}">
                      <a16:colId xmlns:a16="http://schemas.microsoft.com/office/drawing/2014/main" val="2385786660"/>
                    </a:ext>
                  </a:extLst>
                </a:gridCol>
                <a:gridCol w="561747">
                  <a:extLst>
                    <a:ext uri="{9D8B030D-6E8A-4147-A177-3AD203B41FA5}">
                      <a16:colId xmlns:a16="http://schemas.microsoft.com/office/drawing/2014/main" val="3894424576"/>
                    </a:ext>
                  </a:extLst>
                </a:gridCol>
                <a:gridCol w="561747">
                  <a:extLst>
                    <a:ext uri="{9D8B030D-6E8A-4147-A177-3AD203B41FA5}">
                      <a16:colId xmlns:a16="http://schemas.microsoft.com/office/drawing/2014/main" val="2200541710"/>
                    </a:ext>
                  </a:extLst>
                </a:gridCol>
                <a:gridCol w="561747">
                  <a:extLst>
                    <a:ext uri="{9D8B030D-6E8A-4147-A177-3AD203B41FA5}">
                      <a16:colId xmlns:a16="http://schemas.microsoft.com/office/drawing/2014/main" val="4182270254"/>
                    </a:ext>
                  </a:extLst>
                </a:gridCol>
                <a:gridCol w="561747">
                  <a:extLst>
                    <a:ext uri="{9D8B030D-6E8A-4147-A177-3AD203B41FA5}">
                      <a16:colId xmlns:a16="http://schemas.microsoft.com/office/drawing/2014/main" val="2195920444"/>
                    </a:ext>
                  </a:extLst>
                </a:gridCol>
                <a:gridCol w="561747">
                  <a:extLst>
                    <a:ext uri="{9D8B030D-6E8A-4147-A177-3AD203B41FA5}">
                      <a16:colId xmlns:a16="http://schemas.microsoft.com/office/drawing/2014/main" val="2032451045"/>
                    </a:ext>
                  </a:extLst>
                </a:gridCol>
                <a:gridCol w="561747">
                  <a:extLst>
                    <a:ext uri="{9D8B030D-6E8A-4147-A177-3AD203B41FA5}">
                      <a16:colId xmlns:a16="http://schemas.microsoft.com/office/drawing/2014/main" val="199544394"/>
                    </a:ext>
                  </a:extLst>
                </a:gridCol>
                <a:gridCol w="561747">
                  <a:extLst>
                    <a:ext uri="{9D8B030D-6E8A-4147-A177-3AD203B41FA5}">
                      <a16:colId xmlns:a16="http://schemas.microsoft.com/office/drawing/2014/main" val="2908738018"/>
                    </a:ext>
                  </a:extLst>
                </a:gridCol>
                <a:gridCol w="561747">
                  <a:extLst>
                    <a:ext uri="{9D8B030D-6E8A-4147-A177-3AD203B41FA5}">
                      <a16:colId xmlns:a16="http://schemas.microsoft.com/office/drawing/2014/main" val="1899023221"/>
                    </a:ext>
                  </a:extLst>
                </a:gridCol>
                <a:gridCol w="561747">
                  <a:extLst>
                    <a:ext uri="{9D8B030D-6E8A-4147-A177-3AD203B41FA5}">
                      <a16:colId xmlns:a16="http://schemas.microsoft.com/office/drawing/2014/main" val="3381131071"/>
                    </a:ext>
                  </a:extLst>
                </a:gridCol>
                <a:gridCol w="561747">
                  <a:extLst>
                    <a:ext uri="{9D8B030D-6E8A-4147-A177-3AD203B41FA5}">
                      <a16:colId xmlns:a16="http://schemas.microsoft.com/office/drawing/2014/main" val="763793280"/>
                    </a:ext>
                  </a:extLst>
                </a:gridCol>
                <a:gridCol w="593544">
                  <a:extLst>
                    <a:ext uri="{9D8B030D-6E8A-4147-A177-3AD203B41FA5}">
                      <a16:colId xmlns:a16="http://schemas.microsoft.com/office/drawing/2014/main" val="3687619420"/>
                    </a:ext>
                  </a:extLst>
                </a:gridCol>
                <a:gridCol w="593544">
                  <a:extLst>
                    <a:ext uri="{9D8B030D-6E8A-4147-A177-3AD203B41FA5}">
                      <a16:colId xmlns:a16="http://schemas.microsoft.com/office/drawing/2014/main" val="1413748418"/>
                    </a:ext>
                  </a:extLst>
                </a:gridCol>
                <a:gridCol w="699533">
                  <a:extLst>
                    <a:ext uri="{9D8B030D-6E8A-4147-A177-3AD203B41FA5}">
                      <a16:colId xmlns:a16="http://schemas.microsoft.com/office/drawing/2014/main" val="1306557407"/>
                    </a:ext>
                  </a:extLst>
                </a:gridCol>
              </a:tblGrid>
              <a:tr h="457735">
                <a:tc gridSpan="14"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Актуализация</a:t>
                      </a:r>
                      <a:r>
                        <a:rPr lang="ru-RU" sz="1400" b="1" u="none" strike="noStrike" baseline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Программы</a:t>
                      </a:r>
                      <a:r>
                        <a:rPr lang="ru-RU" sz="1400" b="1" u="none" strike="noStrike" baseline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развития </a:t>
                      </a:r>
                      <a:r>
                        <a:rPr lang="ru-RU" sz="14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газоснабжения и газификации Тверской области на </a:t>
                      </a:r>
                      <a:r>
                        <a:rPr lang="ru-RU" sz="14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2018-2022 </a:t>
                      </a:r>
                      <a:r>
                        <a:rPr lang="ru-RU" sz="14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гг. </a:t>
                      </a:r>
                      <a:r>
                        <a:rPr lang="ru-RU" sz="14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(</a:t>
                      </a:r>
                      <a:r>
                        <a:rPr lang="ru-RU" sz="14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млн. руб.)</a:t>
                      </a:r>
                      <a:endParaRPr lang="ru-RU" sz="1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256823"/>
                  </a:ext>
                </a:extLst>
              </a:tr>
              <a:tr h="228868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50" b="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05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2018 </a:t>
                      </a:r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г.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2019 </a:t>
                      </a:r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г.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 г.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 </a:t>
                      </a:r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г.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 </a:t>
                      </a:r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г.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2018-2022 </a:t>
                      </a:r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г.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51568"/>
                  </a:ext>
                </a:extLst>
              </a:tr>
              <a:tr h="1482191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</a:t>
                      </a:r>
                      <a:r>
                        <a:rPr lang="ru-RU" sz="1050" b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ероприятия 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ПАО Газпром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vert="vert2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Правительство Тверской области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vert="vert27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ПАО Газпром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vert="vert2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Правительство Тверской области</a:t>
                      </a:r>
                      <a:endParaRPr lang="ru-RU" sz="105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vert="vert27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ПАО Газпром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vert="vert2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Правительство Тверской области</a:t>
                      </a:r>
                      <a:endParaRPr lang="ru-RU" sz="105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vert="vert27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ПАО Газпром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vert="vert2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Правительство Тверской области</a:t>
                      </a:r>
                      <a:endParaRPr lang="ru-RU" sz="105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vert="vert27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ПАО Газпром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vert="vert2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Правительство Тверской области</a:t>
                      </a:r>
                      <a:endParaRPr lang="ru-RU" sz="105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vert="vert27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ПАО Газпром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vert="vert2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Правительство Тверской области</a:t>
                      </a:r>
                      <a:endParaRPr lang="ru-RU" sz="105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vert="vert27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ИТОГО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277270"/>
                  </a:ext>
                </a:extLst>
              </a:tr>
              <a:tr h="313431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40650"/>
                  </a:ext>
                </a:extLst>
              </a:tr>
              <a:tr h="407627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50" b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Реконструкция</a:t>
                      </a:r>
                      <a:r>
                        <a:rPr lang="ru-RU" sz="1050" b="0" u="none" strike="noStrike" baseline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ГРС Бежецк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ru-RU" sz="1050" b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</a:t>
                      </a:r>
                      <a:r>
                        <a:rPr lang="ru-RU" sz="1050" b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7636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50" b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Строительство</a:t>
                      </a:r>
                      <a:r>
                        <a:rPr lang="ru-RU" sz="1050" b="0" u="none" strike="noStrike" baseline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межпоселковых газопроводов до г. Красный Холм и п. Молоково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</a:t>
                      </a:r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314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314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698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698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1339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Строительство внутрипоселковых газопроводов по г. Красный Холм и п. Молоково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169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169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035">
                <a:tc>
                  <a:txBody>
                    <a:bodyPr/>
                    <a:lstStyle/>
                    <a:p>
                      <a:pPr marL="0" marR="0" lvl="0" indent="0" algn="l" defTabSz="91421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Перевод котельных на природный газ </a:t>
                      </a: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4,6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20,8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20,8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46,2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46,2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24396" y="6224439"/>
            <a:ext cx="8614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Планируется газифицировать 7 000 домовладений (квартир)</a:t>
            </a:r>
            <a:endParaRPr lang="ru-RU" sz="1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5122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Прямоугольник 12"/>
          <p:cNvSpPr>
            <a:spLocks noChangeArrowheads="1"/>
          </p:cNvSpPr>
          <p:nvPr/>
        </p:nvSpPr>
        <p:spPr bwMode="auto">
          <a:xfrm>
            <a:off x="471787" y="1184275"/>
            <a:ext cx="8420693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endParaRPr lang="ru-RU" altLang="ru-RU" sz="2600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800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1800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1800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1800" b="1" dirty="0" smtClean="0">
              <a:solidFill>
                <a:srgbClr val="CC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5586" name="Rectangle 2"/>
          <p:cNvSpPr>
            <a:spLocks noChangeArrowheads="1"/>
          </p:cNvSpPr>
          <p:nvPr/>
        </p:nvSpPr>
        <p:spPr bwMode="auto">
          <a:xfrm>
            <a:off x="395288" y="-42863"/>
            <a:ext cx="8607425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ru-R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dirty="0" smtClean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000" b="1" dirty="0">
              <a:solidFill>
                <a:srgbClr val="CC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67" y="112738"/>
            <a:ext cx="863936" cy="1063001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4450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450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8794023" y="6588283"/>
            <a:ext cx="417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latin typeface="+mj-lt"/>
                <a:cs typeface="Times New Roman" panose="02020603050405020304" pitchFamily="18" charset="0"/>
              </a:rPr>
              <a:t>11</a:t>
            </a:r>
            <a:endParaRPr lang="ru-RU" sz="1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29775" y="-5106"/>
            <a:ext cx="7680766" cy="1138773"/>
          </a:xfrm>
          <a:prstGeom prst="rect">
            <a:avLst/>
          </a:prstGeom>
          <a:noFill/>
          <a:ln w="28575">
            <a:noFill/>
          </a:ln>
          <a:effectLst>
            <a:innerShdw blurRad="114300">
              <a:prstClr val="black"/>
            </a:innerShdw>
          </a:effectLst>
        </p:spPr>
        <p:txBody>
          <a:bodyPr wrap="square" rtlCol="0" anchor="ctr">
            <a:spAutoFit/>
          </a:bodyPr>
          <a:lstStyle/>
          <a:p>
            <a:pPr algn="ctr"/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b="1" dirty="0" smtClean="0">
                <a:solidFill>
                  <a:srgbClr val="C0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Предложения по актуализации Программы </a:t>
            </a:r>
            <a:r>
              <a:rPr lang="ru-RU" b="1" dirty="0">
                <a:solidFill>
                  <a:srgbClr val="C0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газификации Тверской области </a:t>
            </a:r>
            <a:r>
              <a:rPr lang="ru-RU" b="1" dirty="0" smtClean="0">
                <a:solidFill>
                  <a:srgbClr val="C0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>
                <a:solidFill>
                  <a:srgbClr val="C0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ПТО в рамках синхронизации с программой газификации ПАО Газпром) </a:t>
            </a: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586928"/>
              </p:ext>
            </p:extLst>
          </p:nvPr>
        </p:nvGraphicFramePr>
        <p:xfrm>
          <a:off x="107506" y="1282801"/>
          <a:ext cx="8895206" cy="42672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1115">
                  <a:extLst>
                    <a:ext uri="{9D8B030D-6E8A-4147-A177-3AD203B41FA5}">
                      <a16:colId xmlns:a16="http://schemas.microsoft.com/office/drawing/2014/main" val="2385786660"/>
                    </a:ext>
                  </a:extLst>
                </a:gridCol>
                <a:gridCol w="561747">
                  <a:extLst>
                    <a:ext uri="{9D8B030D-6E8A-4147-A177-3AD203B41FA5}">
                      <a16:colId xmlns:a16="http://schemas.microsoft.com/office/drawing/2014/main" val="3894424576"/>
                    </a:ext>
                  </a:extLst>
                </a:gridCol>
                <a:gridCol w="561747">
                  <a:extLst>
                    <a:ext uri="{9D8B030D-6E8A-4147-A177-3AD203B41FA5}">
                      <a16:colId xmlns:a16="http://schemas.microsoft.com/office/drawing/2014/main" val="2200541710"/>
                    </a:ext>
                  </a:extLst>
                </a:gridCol>
                <a:gridCol w="561747">
                  <a:extLst>
                    <a:ext uri="{9D8B030D-6E8A-4147-A177-3AD203B41FA5}">
                      <a16:colId xmlns:a16="http://schemas.microsoft.com/office/drawing/2014/main" val="4182270254"/>
                    </a:ext>
                  </a:extLst>
                </a:gridCol>
                <a:gridCol w="561747">
                  <a:extLst>
                    <a:ext uri="{9D8B030D-6E8A-4147-A177-3AD203B41FA5}">
                      <a16:colId xmlns:a16="http://schemas.microsoft.com/office/drawing/2014/main" val="2195920444"/>
                    </a:ext>
                  </a:extLst>
                </a:gridCol>
                <a:gridCol w="561747">
                  <a:extLst>
                    <a:ext uri="{9D8B030D-6E8A-4147-A177-3AD203B41FA5}">
                      <a16:colId xmlns:a16="http://schemas.microsoft.com/office/drawing/2014/main" val="2032451045"/>
                    </a:ext>
                  </a:extLst>
                </a:gridCol>
                <a:gridCol w="561747">
                  <a:extLst>
                    <a:ext uri="{9D8B030D-6E8A-4147-A177-3AD203B41FA5}">
                      <a16:colId xmlns:a16="http://schemas.microsoft.com/office/drawing/2014/main" val="199544394"/>
                    </a:ext>
                  </a:extLst>
                </a:gridCol>
                <a:gridCol w="561747">
                  <a:extLst>
                    <a:ext uri="{9D8B030D-6E8A-4147-A177-3AD203B41FA5}">
                      <a16:colId xmlns:a16="http://schemas.microsoft.com/office/drawing/2014/main" val="2908738018"/>
                    </a:ext>
                  </a:extLst>
                </a:gridCol>
                <a:gridCol w="561747">
                  <a:extLst>
                    <a:ext uri="{9D8B030D-6E8A-4147-A177-3AD203B41FA5}">
                      <a16:colId xmlns:a16="http://schemas.microsoft.com/office/drawing/2014/main" val="1899023221"/>
                    </a:ext>
                  </a:extLst>
                </a:gridCol>
                <a:gridCol w="561747">
                  <a:extLst>
                    <a:ext uri="{9D8B030D-6E8A-4147-A177-3AD203B41FA5}">
                      <a16:colId xmlns:a16="http://schemas.microsoft.com/office/drawing/2014/main" val="3381131071"/>
                    </a:ext>
                  </a:extLst>
                </a:gridCol>
                <a:gridCol w="561747">
                  <a:extLst>
                    <a:ext uri="{9D8B030D-6E8A-4147-A177-3AD203B41FA5}">
                      <a16:colId xmlns:a16="http://schemas.microsoft.com/office/drawing/2014/main" val="763793280"/>
                    </a:ext>
                  </a:extLst>
                </a:gridCol>
                <a:gridCol w="593544">
                  <a:extLst>
                    <a:ext uri="{9D8B030D-6E8A-4147-A177-3AD203B41FA5}">
                      <a16:colId xmlns:a16="http://schemas.microsoft.com/office/drawing/2014/main" val="3687619420"/>
                    </a:ext>
                  </a:extLst>
                </a:gridCol>
                <a:gridCol w="593544">
                  <a:extLst>
                    <a:ext uri="{9D8B030D-6E8A-4147-A177-3AD203B41FA5}">
                      <a16:colId xmlns:a16="http://schemas.microsoft.com/office/drawing/2014/main" val="1413748418"/>
                    </a:ext>
                  </a:extLst>
                </a:gridCol>
                <a:gridCol w="699533">
                  <a:extLst>
                    <a:ext uri="{9D8B030D-6E8A-4147-A177-3AD203B41FA5}">
                      <a16:colId xmlns:a16="http://schemas.microsoft.com/office/drawing/2014/main" val="1306557407"/>
                    </a:ext>
                  </a:extLst>
                </a:gridCol>
              </a:tblGrid>
              <a:tr h="457735">
                <a:tc gridSpan="14"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Актуализация</a:t>
                      </a:r>
                      <a:r>
                        <a:rPr lang="ru-RU" sz="1400" b="1" u="none" strike="noStrike" baseline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Программы</a:t>
                      </a:r>
                      <a:r>
                        <a:rPr lang="ru-RU" sz="1400" b="1" u="none" strike="noStrike" baseline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развития </a:t>
                      </a:r>
                      <a:r>
                        <a:rPr lang="ru-RU" sz="14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газоснабжения и газификации Тверской области на </a:t>
                      </a:r>
                      <a:r>
                        <a:rPr lang="ru-RU" sz="14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2018-2022 </a:t>
                      </a:r>
                      <a:r>
                        <a:rPr lang="ru-RU" sz="14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гг. </a:t>
                      </a:r>
                      <a:r>
                        <a:rPr lang="ru-RU" sz="14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(</a:t>
                      </a:r>
                      <a:r>
                        <a:rPr lang="ru-RU" sz="14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млн. руб.)</a:t>
                      </a:r>
                      <a:endParaRPr lang="ru-RU" sz="1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256823"/>
                  </a:ext>
                </a:extLst>
              </a:tr>
              <a:tr h="228868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50" b="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05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2018 </a:t>
                      </a:r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г.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2019 </a:t>
                      </a:r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г.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 г.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 </a:t>
                      </a:r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г.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 </a:t>
                      </a:r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г.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2018-2022 </a:t>
                      </a:r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г.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51568"/>
                  </a:ext>
                </a:extLst>
              </a:tr>
              <a:tr h="1482191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</a:t>
                      </a:r>
                      <a:r>
                        <a:rPr lang="ru-RU" sz="1050" b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ероприятия 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ПАО Газпром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vert="vert2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Правительство Тверской области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vert="vert27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ПАО Газпром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vert="vert2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Правительство Тверской области</a:t>
                      </a:r>
                      <a:endParaRPr lang="ru-RU" sz="105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vert="vert27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ПАО Газпром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vert="vert2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Правительство Тверской области</a:t>
                      </a:r>
                      <a:endParaRPr lang="ru-RU" sz="105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vert="vert27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ПАО Газпром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vert="vert2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Правительство Тверской области</a:t>
                      </a:r>
                      <a:endParaRPr lang="ru-RU" sz="105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vert="vert27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ПАО Газпром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vert="vert2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Правительство Тверской области</a:t>
                      </a:r>
                      <a:endParaRPr lang="ru-RU" sz="105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vert="vert27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ПАО Газпром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vert="vert2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Правительство Тверской области</a:t>
                      </a:r>
                      <a:endParaRPr lang="ru-RU" sz="105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vert="vert27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ИТОГО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277270"/>
                  </a:ext>
                </a:extLst>
              </a:tr>
              <a:tr h="337852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40650"/>
                  </a:ext>
                </a:extLst>
              </a:tr>
              <a:tr h="503649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Строительство газопровода-отвода</a:t>
                      </a:r>
                      <a:r>
                        <a:rPr lang="ru-RU" sz="1050" b="0" i="0" u="none" strike="noStrike" baseline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на п. </a:t>
                      </a:r>
                      <a:r>
                        <a:rPr lang="ru-RU" sz="1050" b="0" i="0" u="none" strike="noStrike" baseline="0" dirty="0" err="1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Максатиха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162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162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360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360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094512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Строительство </a:t>
                      </a:r>
                      <a:r>
                        <a:rPr lang="ru-RU" sz="1050" b="0" i="0" u="none" strike="noStrike" dirty="0" err="1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внутрипоселкового</a:t>
                      </a:r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газопровода по п. </a:t>
                      </a:r>
                      <a:r>
                        <a:rPr lang="ru-RU" sz="1050" b="0" i="0" u="none" strike="noStrike" dirty="0" err="1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Максатиха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494656"/>
                  </a:ext>
                </a:extLst>
              </a:tr>
              <a:tr h="609540">
                <a:tc>
                  <a:txBody>
                    <a:bodyPr/>
                    <a:lstStyle/>
                    <a:p>
                      <a:pPr marL="0" marR="0" lvl="0" indent="0" algn="l" defTabSz="91421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Перевод котельных на природный газ </a:t>
                      </a: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7,5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79,5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79,5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91969" y="6063643"/>
            <a:ext cx="8614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Планируется газифицировать 7 200 домовладений (квартир)</a:t>
            </a:r>
            <a:endParaRPr lang="ru-RU" sz="1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47233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Прямоугольник 12"/>
          <p:cNvSpPr>
            <a:spLocks noChangeArrowheads="1"/>
          </p:cNvSpPr>
          <p:nvPr/>
        </p:nvSpPr>
        <p:spPr bwMode="auto">
          <a:xfrm>
            <a:off x="471787" y="1184275"/>
            <a:ext cx="8420693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endParaRPr lang="ru-RU" altLang="ru-RU" sz="2600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800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1800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1800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1800" b="1" dirty="0" smtClean="0">
              <a:solidFill>
                <a:srgbClr val="CC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5586" name="Rectangle 2"/>
          <p:cNvSpPr>
            <a:spLocks noChangeArrowheads="1"/>
          </p:cNvSpPr>
          <p:nvPr/>
        </p:nvSpPr>
        <p:spPr bwMode="auto">
          <a:xfrm>
            <a:off x="395288" y="-42863"/>
            <a:ext cx="8607425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ru-R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dirty="0" smtClean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000" b="1" dirty="0">
              <a:solidFill>
                <a:srgbClr val="CC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67" y="112738"/>
            <a:ext cx="863936" cy="1063001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4450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450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8794024" y="6613920"/>
            <a:ext cx="417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 smtClean="0">
                <a:latin typeface="+mj-lt"/>
                <a:cs typeface="Times New Roman" panose="02020603050405020304" pitchFamily="18" charset="0"/>
              </a:rPr>
              <a:t>12</a:t>
            </a:r>
            <a:endParaRPr lang="ru-RU" sz="1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29775" y="-5106"/>
            <a:ext cx="7680766" cy="1138773"/>
          </a:xfrm>
          <a:prstGeom prst="rect">
            <a:avLst/>
          </a:prstGeom>
          <a:noFill/>
          <a:ln w="28575">
            <a:noFill/>
          </a:ln>
          <a:effectLst>
            <a:innerShdw blurRad="114300">
              <a:prstClr val="black"/>
            </a:innerShdw>
          </a:effectLst>
        </p:spPr>
        <p:txBody>
          <a:bodyPr wrap="square" rtlCol="0" anchor="ctr">
            <a:spAutoFit/>
          </a:bodyPr>
          <a:lstStyle/>
          <a:p>
            <a:pPr algn="ctr"/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b="1" dirty="0" smtClean="0">
                <a:solidFill>
                  <a:srgbClr val="C0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Предложения по актуализации Программы </a:t>
            </a:r>
            <a:r>
              <a:rPr lang="ru-RU" b="1" dirty="0">
                <a:solidFill>
                  <a:srgbClr val="C0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газификации Тверской области </a:t>
            </a:r>
            <a:r>
              <a:rPr lang="ru-RU" b="1" dirty="0" smtClean="0">
                <a:solidFill>
                  <a:srgbClr val="C0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>
                <a:solidFill>
                  <a:srgbClr val="C0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ПТО в рамках синхронизации с программой газификации ПАО Газпром) </a:t>
            </a: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182330"/>
              </p:ext>
            </p:extLst>
          </p:nvPr>
        </p:nvGraphicFramePr>
        <p:xfrm>
          <a:off x="71500" y="1226347"/>
          <a:ext cx="9000999" cy="49545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07660">
                  <a:extLst>
                    <a:ext uri="{9D8B030D-6E8A-4147-A177-3AD203B41FA5}">
                      <a16:colId xmlns:a16="http://schemas.microsoft.com/office/drawing/2014/main" val="2385786660"/>
                    </a:ext>
                  </a:extLst>
                </a:gridCol>
                <a:gridCol w="568428">
                  <a:extLst>
                    <a:ext uri="{9D8B030D-6E8A-4147-A177-3AD203B41FA5}">
                      <a16:colId xmlns:a16="http://schemas.microsoft.com/office/drawing/2014/main" val="3894424576"/>
                    </a:ext>
                  </a:extLst>
                </a:gridCol>
                <a:gridCol w="568428">
                  <a:extLst>
                    <a:ext uri="{9D8B030D-6E8A-4147-A177-3AD203B41FA5}">
                      <a16:colId xmlns:a16="http://schemas.microsoft.com/office/drawing/2014/main" val="2200541710"/>
                    </a:ext>
                  </a:extLst>
                </a:gridCol>
                <a:gridCol w="568428">
                  <a:extLst>
                    <a:ext uri="{9D8B030D-6E8A-4147-A177-3AD203B41FA5}">
                      <a16:colId xmlns:a16="http://schemas.microsoft.com/office/drawing/2014/main" val="4182270254"/>
                    </a:ext>
                  </a:extLst>
                </a:gridCol>
                <a:gridCol w="568428">
                  <a:extLst>
                    <a:ext uri="{9D8B030D-6E8A-4147-A177-3AD203B41FA5}">
                      <a16:colId xmlns:a16="http://schemas.microsoft.com/office/drawing/2014/main" val="2195920444"/>
                    </a:ext>
                  </a:extLst>
                </a:gridCol>
                <a:gridCol w="568428">
                  <a:extLst>
                    <a:ext uri="{9D8B030D-6E8A-4147-A177-3AD203B41FA5}">
                      <a16:colId xmlns:a16="http://schemas.microsoft.com/office/drawing/2014/main" val="2032451045"/>
                    </a:ext>
                  </a:extLst>
                </a:gridCol>
                <a:gridCol w="568428">
                  <a:extLst>
                    <a:ext uri="{9D8B030D-6E8A-4147-A177-3AD203B41FA5}">
                      <a16:colId xmlns:a16="http://schemas.microsoft.com/office/drawing/2014/main" val="199544394"/>
                    </a:ext>
                  </a:extLst>
                </a:gridCol>
                <a:gridCol w="568428">
                  <a:extLst>
                    <a:ext uri="{9D8B030D-6E8A-4147-A177-3AD203B41FA5}">
                      <a16:colId xmlns:a16="http://schemas.microsoft.com/office/drawing/2014/main" val="2908738018"/>
                    </a:ext>
                  </a:extLst>
                </a:gridCol>
                <a:gridCol w="568428">
                  <a:extLst>
                    <a:ext uri="{9D8B030D-6E8A-4147-A177-3AD203B41FA5}">
                      <a16:colId xmlns:a16="http://schemas.microsoft.com/office/drawing/2014/main" val="1899023221"/>
                    </a:ext>
                  </a:extLst>
                </a:gridCol>
                <a:gridCol w="568428">
                  <a:extLst>
                    <a:ext uri="{9D8B030D-6E8A-4147-A177-3AD203B41FA5}">
                      <a16:colId xmlns:a16="http://schemas.microsoft.com/office/drawing/2014/main" val="3381131071"/>
                    </a:ext>
                  </a:extLst>
                </a:gridCol>
                <a:gridCol w="568428">
                  <a:extLst>
                    <a:ext uri="{9D8B030D-6E8A-4147-A177-3AD203B41FA5}">
                      <a16:colId xmlns:a16="http://schemas.microsoft.com/office/drawing/2014/main" val="763793280"/>
                    </a:ext>
                  </a:extLst>
                </a:gridCol>
                <a:gridCol w="600603">
                  <a:extLst>
                    <a:ext uri="{9D8B030D-6E8A-4147-A177-3AD203B41FA5}">
                      <a16:colId xmlns:a16="http://schemas.microsoft.com/office/drawing/2014/main" val="3687619420"/>
                    </a:ext>
                  </a:extLst>
                </a:gridCol>
                <a:gridCol w="600603">
                  <a:extLst>
                    <a:ext uri="{9D8B030D-6E8A-4147-A177-3AD203B41FA5}">
                      <a16:colId xmlns:a16="http://schemas.microsoft.com/office/drawing/2014/main" val="1413748418"/>
                    </a:ext>
                  </a:extLst>
                </a:gridCol>
                <a:gridCol w="707853">
                  <a:extLst>
                    <a:ext uri="{9D8B030D-6E8A-4147-A177-3AD203B41FA5}">
                      <a16:colId xmlns:a16="http://schemas.microsoft.com/office/drawing/2014/main" val="1306557407"/>
                    </a:ext>
                  </a:extLst>
                </a:gridCol>
              </a:tblGrid>
              <a:tr h="457735">
                <a:tc gridSpan="14"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Актуализация</a:t>
                      </a:r>
                      <a:r>
                        <a:rPr lang="ru-RU" sz="1400" b="1" u="none" strike="noStrike" baseline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Программы</a:t>
                      </a:r>
                      <a:r>
                        <a:rPr lang="ru-RU" sz="1400" b="1" u="none" strike="noStrike" baseline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развития </a:t>
                      </a:r>
                      <a:r>
                        <a:rPr lang="ru-RU" sz="14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газоснабжения и газификации Тверской области на </a:t>
                      </a:r>
                      <a:r>
                        <a:rPr lang="ru-RU" sz="14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2018-2022 </a:t>
                      </a:r>
                      <a:r>
                        <a:rPr lang="ru-RU" sz="14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гг. </a:t>
                      </a:r>
                      <a:r>
                        <a:rPr lang="ru-RU" sz="14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(</a:t>
                      </a:r>
                      <a:r>
                        <a:rPr lang="ru-RU" sz="14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млн. руб.)</a:t>
                      </a:r>
                      <a:endParaRPr lang="ru-RU" sz="1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256823"/>
                  </a:ext>
                </a:extLst>
              </a:tr>
              <a:tr h="228868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50" b="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05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2018 </a:t>
                      </a:r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г.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2019 </a:t>
                      </a:r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г.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 г.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 </a:t>
                      </a:r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г.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 </a:t>
                      </a:r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г.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2018-2022 </a:t>
                      </a:r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г.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51568"/>
                  </a:ext>
                </a:extLst>
              </a:tr>
              <a:tr h="1482191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</a:t>
                      </a:r>
                      <a:r>
                        <a:rPr lang="ru-RU" sz="1050" b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ероприятия 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ПАО Газпром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vert="vert2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Правительство Тверской области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vert="vert27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ПАО Газпром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vert="vert2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Правительство Тверской области</a:t>
                      </a:r>
                      <a:endParaRPr lang="ru-RU" sz="105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vert="vert27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ПАО Газпром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vert="vert2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Правительство Тверской области</a:t>
                      </a:r>
                      <a:endParaRPr lang="ru-RU" sz="105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vert="vert27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ПАО Газпром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vert="vert2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Правительство Тверской области</a:t>
                      </a:r>
                      <a:endParaRPr lang="ru-RU" sz="105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vert="vert27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ПАО Газпром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vert="vert2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Правительство Тверской области</a:t>
                      </a:r>
                      <a:endParaRPr lang="ru-RU" sz="105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vert="vert27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ПАО Газпром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vert="vert2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Правительство Тверской области</a:t>
                      </a:r>
                      <a:endParaRPr lang="ru-RU" sz="105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vert="vert27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ИТОГО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277270"/>
                  </a:ext>
                </a:extLst>
              </a:tr>
              <a:tr h="337852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40650"/>
                  </a:ext>
                </a:extLst>
              </a:tr>
              <a:tr h="503649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Строительство газопровода-отвода</a:t>
                      </a:r>
                      <a:r>
                        <a:rPr lang="ru-RU" sz="1050" b="0" i="0" u="none" strike="noStrike" baseline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до г. Устюжна (Вологодская область)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094512"/>
                  </a:ext>
                </a:extLst>
              </a:tr>
              <a:tr h="648300">
                <a:tc>
                  <a:txBody>
                    <a:bodyPr/>
                    <a:lstStyle/>
                    <a:p>
                      <a:pPr marL="0" marR="0" lvl="0" indent="0" algn="l" defTabSz="91421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Строительство межпоселковых</a:t>
                      </a:r>
                      <a:r>
                        <a:rPr lang="ru-RU" sz="1050" b="0" i="0" u="none" strike="noStrike" baseline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газопроводов до п. Сандово и г. Весьегонск 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31,5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141,8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141,8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315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315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494656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marL="0" marR="0" lvl="0" indent="0" algn="l" defTabSz="91421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Строительство внутрипоселковых газопроводов </a:t>
                      </a:r>
                      <a:r>
                        <a:rPr lang="ru-RU" sz="1050" b="0" i="0" u="none" strike="noStrike" baseline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 п. Сандово и г. Весьегонск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</a:t>
                      </a:r>
                      <a:r>
                        <a:rPr lang="ru-RU" sz="1050" b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147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147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691923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marL="0" marR="0" lvl="0" indent="0" algn="l" defTabSz="91421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Перевод котельных на природный газ </a:t>
                      </a: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1500" y="6305678"/>
            <a:ext cx="8614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Планируется газифицировать 5 750 домовладений (квартир)</a:t>
            </a:r>
            <a:endParaRPr lang="ru-RU" sz="1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4945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Прямоугольник 12"/>
          <p:cNvSpPr>
            <a:spLocks noChangeArrowheads="1"/>
          </p:cNvSpPr>
          <p:nvPr/>
        </p:nvSpPr>
        <p:spPr bwMode="auto">
          <a:xfrm>
            <a:off x="471787" y="1184275"/>
            <a:ext cx="8420693" cy="341632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endParaRPr lang="ru-RU" altLang="ru-RU" sz="2600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800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1800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1800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1800" b="1" dirty="0" smtClean="0">
              <a:solidFill>
                <a:srgbClr val="CC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80" y="94450"/>
            <a:ext cx="863936" cy="1063001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4450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450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8794024" y="6640626"/>
            <a:ext cx="417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+mj-lt"/>
                <a:cs typeface="Times New Roman" panose="02020603050405020304" pitchFamily="18" charset="0"/>
              </a:rPr>
              <a:t>1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144" y="1181541"/>
            <a:ext cx="8677100" cy="54874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29775" y="148783"/>
            <a:ext cx="7680766" cy="830997"/>
          </a:xfrm>
          <a:prstGeom prst="rect">
            <a:avLst/>
          </a:prstGeom>
          <a:noFill/>
          <a:ln w="28575">
            <a:noFill/>
          </a:ln>
          <a:effectLst>
            <a:innerShdw blurRad="114300">
              <a:prstClr val="black"/>
            </a:innerShdw>
          </a:effectLst>
        </p:spPr>
        <p:txBody>
          <a:bodyPr wrap="square" rtlCol="0" anchor="ctr">
            <a:spAutoFit/>
          </a:bodyPr>
          <a:lstStyle/>
          <a:p>
            <a:pPr algn="ctr"/>
            <a:endParaRPr lang="ru-RU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ru-RU" sz="2000" b="1" dirty="0">
                <a:solidFill>
                  <a:srgbClr val="CC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Уровень газификации Тверской области (62,64%) </a:t>
            </a:r>
          </a:p>
          <a:p>
            <a:pPr algn="ctr"/>
            <a:endParaRPr lang="ru-RU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1581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Прямоугольник 12"/>
          <p:cNvSpPr>
            <a:spLocks noChangeArrowheads="1"/>
          </p:cNvSpPr>
          <p:nvPr/>
        </p:nvSpPr>
        <p:spPr bwMode="auto">
          <a:xfrm>
            <a:off x="471787" y="1157451"/>
            <a:ext cx="8420693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endParaRPr lang="ru-RU" altLang="ru-RU" sz="2600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800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1800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1800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1800" b="1" dirty="0" smtClean="0">
              <a:solidFill>
                <a:srgbClr val="CC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5586" name="Rectangle 2"/>
          <p:cNvSpPr>
            <a:spLocks noChangeArrowheads="1"/>
          </p:cNvSpPr>
          <p:nvPr/>
        </p:nvSpPr>
        <p:spPr bwMode="auto">
          <a:xfrm>
            <a:off x="395288" y="-42863"/>
            <a:ext cx="8607425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ru-R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dirty="0" smtClean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000" b="1" dirty="0">
              <a:solidFill>
                <a:srgbClr val="CC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80" y="94450"/>
            <a:ext cx="863936" cy="1063001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4450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450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8892480" y="6585610"/>
            <a:ext cx="417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+mj-lt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22962" y="109839"/>
            <a:ext cx="7680766" cy="1138773"/>
          </a:xfrm>
          <a:prstGeom prst="rect">
            <a:avLst/>
          </a:prstGeom>
          <a:noFill/>
          <a:ln w="28575">
            <a:noFill/>
          </a:ln>
          <a:effectLst>
            <a:innerShdw blurRad="114300">
              <a:prstClr val="black"/>
            </a:innerShdw>
          </a:effectLst>
        </p:spPr>
        <p:txBody>
          <a:bodyPr wrap="square" rtlCol="0" anchor="ctr">
            <a:spAutoFit/>
          </a:bodyPr>
          <a:lstStyle/>
          <a:p>
            <a:pPr algn="ctr"/>
            <a:endParaRPr lang="ru-RU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b="1" dirty="0">
                <a:solidFill>
                  <a:srgbClr val="C0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Предложения Правительства Тверской области по актуализации Программы газификации 2016-2020 годы (1 Этап) </a:t>
            </a:r>
          </a:p>
          <a:p>
            <a:pPr algn="ctr"/>
            <a:endParaRPr lang="ru-RU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12008" y="-322359"/>
            <a:ext cx="5359207" cy="8624232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11905641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Прямоугольник 12"/>
          <p:cNvSpPr>
            <a:spLocks noChangeArrowheads="1"/>
          </p:cNvSpPr>
          <p:nvPr/>
        </p:nvSpPr>
        <p:spPr bwMode="auto">
          <a:xfrm>
            <a:off x="471787" y="1157451"/>
            <a:ext cx="8420693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endParaRPr lang="ru-RU" altLang="ru-RU" sz="2600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800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1800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1800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1800" b="1" dirty="0" smtClean="0">
              <a:solidFill>
                <a:srgbClr val="CC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5586" name="Rectangle 2"/>
          <p:cNvSpPr>
            <a:spLocks noChangeArrowheads="1"/>
          </p:cNvSpPr>
          <p:nvPr/>
        </p:nvSpPr>
        <p:spPr bwMode="auto">
          <a:xfrm>
            <a:off x="395288" y="-42863"/>
            <a:ext cx="8607425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ru-R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dirty="0" smtClean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000" b="1" dirty="0">
              <a:solidFill>
                <a:srgbClr val="CC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80" y="94450"/>
            <a:ext cx="863936" cy="1063001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4450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450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8" y="1345468"/>
            <a:ext cx="9057143" cy="51523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96152" y="-10417"/>
            <a:ext cx="7407575" cy="1323439"/>
          </a:xfrm>
          <a:prstGeom prst="rect">
            <a:avLst/>
          </a:prstGeom>
          <a:noFill/>
          <a:ln w="28575">
            <a:noFill/>
          </a:ln>
          <a:effectLst>
            <a:innerShdw blurRad="114300">
              <a:prstClr val="black"/>
            </a:inn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rgbClr val="C0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Предложения по актуализации Программы газификации Тверской области на период с 2016 по 2020 годы </a:t>
            </a:r>
          </a:p>
          <a:p>
            <a:pPr algn="ctr"/>
            <a:r>
              <a:rPr lang="ru-RU" sz="2000" b="1" u="sng" dirty="0">
                <a:solidFill>
                  <a:srgbClr val="C0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этап </a:t>
            </a:r>
            <a:r>
              <a:rPr lang="ru-RU" sz="2000" b="1" dirty="0">
                <a:solidFill>
                  <a:srgbClr val="C0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строительство газопровода-отвода  </a:t>
            </a:r>
            <a:endParaRPr lang="ru-RU" sz="2000" b="1" dirty="0" smtClean="0">
              <a:solidFill>
                <a:srgbClr val="C092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b="1" dirty="0" smtClean="0">
                <a:solidFill>
                  <a:srgbClr val="C0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</a:t>
            </a:r>
            <a:r>
              <a:rPr lang="ru-RU" sz="2000" b="1" dirty="0">
                <a:solidFill>
                  <a:srgbClr val="C0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Ржев – г. Нелидово (протяженность 186,3 км)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794024" y="6581001"/>
            <a:ext cx="417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+mj-lt"/>
                <a:cs typeface="Times New Roman" panose="02020603050405020304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38498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Прямоугольник 12"/>
          <p:cNvSpPr>
            <a:spLocks noChangeArrowheads="1"/>
          </p:cNvSpPr>
          <p:nvPr/>
        </p:nvSpPr>
        <p:spPr bwMode="auto">
          <a:xfrm>
            <a:off x="471787" y="1157451"/>
            <a:ext cx="8420693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endParaRPr lang="ru-RU" altLang="ru-RU" sz="2600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800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1800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1800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1800" b="1" dirty="0" smtClean="0">
              <a:solidFill>
                <a:srgbClr val="CC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5586" name="Rectangle 2"/>
          <p:cNvSpPr>
            <a:spLocks noChangeArrowheads="1"/>
          </p:cNvSpPr>
          <p:nvPr/>
        </p:nvSpPr>
        <p:spPr bwMode="auto">
          <a:xfrm>
            <a:off x="395288" y="-42863"/>
            <a:ext cx="8607425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ru-R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dirty="0" smtClean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000" b="1" dirty="0">
              <a:solidFill>
                <a:srgbClr val="CC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80" y="94450"/>
            <a:ext cx="863936" cy="1063001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4450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450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8892480" y="6585610"/>
            <a:ext cx="417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+mj-lt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59224" y="-101493"/>
            <a:ext cx="7680766" cy="1538883"/>
          </a:xfrm>
          <a:prstGeom prst="rect">
            <a:avLst/>
          </a:prstGeom>
          <a:noFill/>
          <a:ln w="28575">
            <a:noFill/>
          </a:ln>
          <a:effectLst>
            <a:innerShdw blurRad="114300">
              <a:prstClr val="black"/>
            </a:innerShdw>
          </a:effectLst>
        </p:spPr>
        <p:txBody>
          <a:bodyPr wrap="square" rtlCol="0" anchor="ctr">
            <a:spAutoFit/>
          </a:bodyPr>
          <a:lstStyle/>
          <a:p>
            <a:pPr algn="ctr"/>
            <a:endParaRPr lang="ru-RU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b="1" dirty="0" smtClean="0">
                <a:solidFill>
                  <a:srgbClr val="C0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Предложения по актуализации Программы газификации Тверской области на период с 2016 по 2020 годы.</a:t>
            </a:r>
          </a:p>
          <a:p>
            <a:pPr algn="ctr"/>
            <a:r>
              <a:rPr lang="ru-RU" sz="2000" b="1" u="sng" dirty="0" smtClean="0">
                <a:solidFill>
                  <a:srgbClr val="C0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этап </a:t>
            </a:r>
            <a:r>
              <a:rPr lang="ru-RU" sz="2000" b="1" dirty="0" smtClean="0">
                <a:solidFill>
                  <a:srgbClr val="C0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000" b="1" dirty="0">
                <a:solidFill>
                  <a:srgbClr val="C0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</a:t>
            </a:r>
            <a:r>
              <a:rPr lang="ru-RU" sz="2000" b="1" dirty="0" smtClean="0">
                <a:solidFill>
                  <a:srgbClr val="C0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азификация </a:t>
            </a:r>
            <a:r>
              <a:rPr lang="ru-RU" sz="2000" b="1" dirty="0" err="1" smtClean="0">
                <a:solidFill>
                  <a:srgbClr val="C0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Сандовского</a:t>
            </a:r>
            <a:r>
              <a:rPr lang="ru-RU" sz="2000" b="1" dirty="0" smtClean="0">
                <a:solidFill>
                  <a:srgbClr val="C0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Весьегонского районов</a:t>
            </a:r>
          </a:p>
          <a:p>
            <a:pPr algn="ctr"/>
            <a:endParaRPr lang="ru-RU" sz="2000" b="1" dirty="0">
              <a:solidFill>
                <a:srgbClr val="C092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3" y="1284315"/>
            <a:ext cx="8783137" cy="548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3888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Прямоугольник 12"/>
          <p:cNvSpPr>
            <a:spLocks noChangeArrowheads="1"/>
          </p:cNvSpPr>
          <p:nvPr/>
        </p:nvSpPr>
        <p:spPr bwMode="auto">
          <a:xfrm>
            <a:off x="471787" y="1157451"/>
            <a:ext cx="8420693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endParaRPr lang="ru-RU" altLang="ru-RU" sz="2600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800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1800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1800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1800" b="1" dirty="0" smtClean="0">
              <a:solidFill>
                <a:srgbClr val="CC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5586" name="Rectangle 2"/>
          <p:cNvSpPr>
            <a:spLocks noChangeArrowheads="1"/>
          </p:cNvSpPr>
          <p:nvPr/>
        </p:nvSpPr>
        <p:spPr bwMode="auto">
          <a:xfrm>
            <a:off x="395288" y="-42863"/>
            <a:ext cx="8607425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ru-R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dirty="0" smtClean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000" b="1" dirty="0">
              <a:solidFill>
                <a:srgbClr val="CC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80" y="94450"/>
            <a:ext cx="863936" cy="1063001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4450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450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8794024" y="6591369"/>
            <a:ext cx="417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+mj-lt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22962" y="-44049"/>
            <a:ext cx="7680766" cy="1446550"/>
          </a:xfrm>
          <a:prstGeom prst="rect">
            <a:avLst/>
          </a:prstGeom>
          <a:noFill/>
          <a:ln w="28575">
            <a:noFill/>
          </a:ln>
          <a:effectLst>
            <a:innerShdw blurRad="114300">
              <a:prstClr val="black"/>
            </a:innerShdw>
          </a:effectLst>
        </p:spPr>
        <p:txBody>
          <a:bodyPr wrap="square" rtlCol="0" anchor="ctr">
            <a:spAutoFit/>
          </a:bodyPr>
          <a:lstStyle/>
          <a:p>
            <a:pPr algn="ctr"/>
            <a:endParaRPr lang="ru-RU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b="1" dirty="0">
                <a:solidFill>
                  <a:srgbClr val="C0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Предложения по актуализации Программы газификации Тверской области </a:t>
            </a:r>
            <a:r>
              <a:rPr lang="ru-RU" sz="2000" b="1" dirty="0" smtClean="0">
                <a:solidFill>
                  <a:srgbClr val="C0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ru-RU" sz="2000" b="1" dirty="0">
                <a:solidFill>
                  <a:srgbClr val="C0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период с 2016 по 2020 годы. </a:t>
            </a:r>
            <a:endParaRPr lang="ru-RU" sz="2000" b="1" dirty="0" smtClean="0">
              <a:solidFill>
                <a:srgbClr val="C092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b="1" u="sng" dirty="0" smtClean="0">
                <a:solidFill>
                  <a:srgbClr val="C0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этап </a:t>
            </a:r>
            <a:r>
              <a:rPr lang="ru-RU" sz="2000" b="1" dirty="0" smtClean="0">
                <a:solidFill>
                  <a:srgbClr val="C0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реконструкция </a:t>
            </a:r>
            <a:r>
              <a:rPr lang="ru-RU" sz="2000" b="1" dirty="0">
                <a:solidFill>
                  <a:srgbClr val="C0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ГРС Бежецк</a:t>
            </a:r>
          </a:p>
          <a:p>
            <a:pPr algn="ctr"/>
            <a:endParaRPr lang="ru-RU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415" y="1294764"/>
            <a:ext cx="7842796" cy="5435104"/>
          </a:xfrm>
          <a:prstGeom prst="rect">
            <a:avLst/>
          </a:prstGeom>
        </p:spPr>
      </p:pic>
      <p:sp>
        <p:nvSpPr>
          <p:cNvPr id="11" name="Равнобедренный треугольник 10"/>
          <p:cNvSpPr/>
          <p:nvPr/>
        </p:nvSpPr>
        <p:spPr>
          <a:xfrm>
            <a:off x="4238671" y="6383840"/>
            <a:ext cx="309028" cy="247382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077814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Прямоугольник 12"/>
          <p:cNvSpPr>
            <a:spLocks noChangeArrowheads="1"/>
          </p:cNvSpPr>
          <p:nvPr/>
        </p:nvSpPr>
        <p:spPr bwMode="auto">
          <a:xfrm>
            <a:off x="471787" y="1157451"/>
            <a:ext cx="8420693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endParaRPr lang="ru-RU" altLang="ru-RU" sz="2600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800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1800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1800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1800" b="1" dirty="0" smtClean="0">
              <a:solidFill>
                <a:srgbClr val="CC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5586" name="Rectangle 2"/>
          <p:cNvSpPr>
            <a:spLocks noChangeArrowheads="1"/>
          </p:cNvSpPr>
          <p:nvPr/>
        </p:nvSpPr>
        <p:spPr bwMode="auto">
          <a:xfrm>
            <a:off x="395288" y="-42863"/>
            <a:ext cx="8607425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ru-R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dirty="0" smtClean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000" b="1" dirty="0">
              <a:solidFill>
                <a:srgbClr val="CC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80" y="94450"/>
            <a:ext cx="863936" cy="1063001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4450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450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8794024" y="6591369"/>
            <a:ext cx="417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+mj-lt"/>
                <a:cs typeface="Times New Roman" panose="02020603050405020304" pitchFamily="18" charset="0"/>
              </a:rPr>
              <a:t>6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537" y="1294764"/>
            <a:ext cx="8378926" cy="54339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22962" y="171394"/>
            <a:ext cx="7680766" cy="1015663"/>
          </a:xfrm>
          <a:prstGeom prst="rect">
            <a:avLst/>
          </a:prstGeom>
          <a:noFill/>
          <a:ln w="28575">
            <a:noFill/>
          </a:ln>
          <a:effectLst>
            <a:innerShdw blurRad="114300">
              <a:prstClr val="black"/>
            </a:inn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ru-RU" sz="2000" b="1" dirty="0">
                <a:solidFill>
                  <a:srgbClr val="C0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Предложения по актуализации Программы газификации Тверской </a:t>
            </a:r>
            <a:r>
              <a:rPr lang="ru-RU" sz="2000" b="1" dirty="0" smtClean="0">
                <a:solidFill>
                  <a:srgbClr val="C0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области </a:t>
            </a:r>
            <a:r>
              <a:rPr lang="ru-RU" sz="2000" b="1" dirty="0">
                <a:solidFill>
                  <a:srgbClr val="C0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период с 2016 по 2020 годы. </a:t>
            </a:r>
            <a:endParaRPr lang="ru-RU" sz="2000" b="1" dirty="0" smtClean="0">
              <a:solidFill>
                <a:srgbClr val="C092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b="1" dirty="0" smtClean="0">
                <a:solidFill>
                  <a:srgbClr val="C0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Газификация </a:t>
            </a:r>
            <a:r>
              <a:rPr lang="ru-RU" sz="2000" b="1" dirty="0" err="1">
                <a:solidFill>
                  <a:srgbClr val="C0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Максатихинского</a:t>
            </a:r>
            <a:r>
              <a:rPr lang="ru-RU" sz="2000" b="1" dirty="0">
                <a:solidFill>
                  <a:srgbClr val="C0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района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75656" y="5661248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 smtClean="0"/>
              <a:t>Газопровод-отвод на        п. </a:t>
            </a:r>
            <a:r>
              <a:rPr lang="ru-RU" sz="1400" b="1" dirty="0" err="1"/>
              <a:t>М</a:t>
            </a:r>
            <a:r>
              <a:rPr lang="ru-RU" sz="1400" b="1" dirty="0" err="1" smtClean="0"/>
              <a:t>аксатиха</a:t>
            </a:r>
            <a:endParaRPr lang="ru-RU" sz="1400" b="1" dirty="0"/>
          </a:p>
        </p:txBody>
      </p:sp>
    </p:spTree>
    <p:extLst>
      <p:ext uri="{BB962C8B-B14F-4D97-AF65-F5344CB8AC3E}">
        <p14:creationId xmlns:p14="http://schemas.microsoft.com/office/powerpoint/2010/main" val="41703048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604448" y="6477045"/>
            <a:ext cx="414958" cy="365125"/>
          </a:xfrm>
        </p:spPr>
        <p:txBody>
          <a:bodyPr/>
          <a:lstStyle/>
          <a:p>
            <a:r>
              <a:rPr lang="ru-RU" dirty="0" smtClean="0">
                <a:solidFill>
                  <a:schemeClr val="tx1"/>
                </a:solidFill>
              </a:rPr>
              <a:t>7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80" y="94450"/>
            <a:ext cx="863936" cy="1063001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403648" y="110474"/>
            <a:ext cx="6624736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Предложения по актуализации Программы газификации Тверской области (ПТО в рамках синхронизации с программой газификации ПАО Газпром</a:t>
            </a:r>
            <a:r>
              <a:rPr lang="ru-RU" sz="2400" b="1" dirty="0" smtClean="0">
                <a:solidFill>
                  <a:srgbClr val="C0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ctr"/>
            <a:endParaRPr lang="ru-RU" b="1" dirty="0">
              <a:solidFill>
                <a:srgbClr val="C092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710028"/>
              </p:ext>
            </p:extLst>
          </p:nvPr>
        </p:nvGraphicFramePr>
        <p:xfrm>
          <a:off x="395537" y="1700808"/>
          <a:ext cx="8280919" cy="4933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8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1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19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32248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Проектирование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Строительство 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vert27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Источники финансирования, млн. руб.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6533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млн. руб.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млн. руб.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ПАО «Газпром»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Правительство Тверской области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ИТОГО</a:t>
                      </a:r>
                      <a:endParaRPr lang="ru-RU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9315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1 177,6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11 812,3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10 832,2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2 157,7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12 989,9</a:t>
                      </a:r>
                      <a:endParaRPr lang="ru-RU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025">
                <a:tc gridSpan="4"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Планируемый </a:t>
                      </a:r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уровень </a:t>
                      </a:r>
                      <a:r>
                        <a:rPr lang="ru-RU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газификации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ru-RU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0234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Прямоугольник 12"/>
          <p:cNvSpPr>
            <a:spLocks noChangeArrowheads="1"/>
          </p:cNvSpPr>
          <p:nvPr/>
        </p:nvSpPr>
        <p:spPr bwMode="auto">
          <a:xfrm>
            <a:off x="471787" y="1184275"/>
            <a:ext cx="8420693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endParaRPr lang="ru-RU" altLang="ru-RU" sz="2600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800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1800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1800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1800" b="1" dirty="0" smtClean="0">
              <a:solidFill>
                <a:srgbClr val="CC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5586" name="Rectangle 2"/>
          <p:cNvSpPr>
            <a:spLocks noChangeArrowheads="1"/>
          </p:cNvSpPr>
          <p:nvPr/>
        </p:nvSpPr>
        <p:spPr bwMode="auto">
          <a:xfrm>
            <a:off x="395288" y="-42863"/>
            <a:ext cx="8607425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ru-R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dirty="0" smtClean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000" b="1" dirty="0">
              <a:solidFill>
                <a:srgbClr val="CC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67" y="112738"/>
            <a:ext cx="863936" cy="1063001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4450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450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8794024" y="6640626"/>
            <a:ext cx="417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latin typeface="+mj-lt"/>
                <a:cs typeface="Times New Roman" panose="02020603050405020304" pitchFamily="18" charset="0"/>
              </a:rPr>
              <a:t>8</a:t>
            </a:r>
            <a:endParaRPr lang="ru-RU" sz="12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29775" y="-5106"/>
            <a:ext cx="7680766" cy="1138773"/>
          </a:xfrm>
          <a:prstGeom prst="rect">
            <a:avLst/>
          </a:prstGeom>
          <a:noFill/>
          <a:ln w="28575">
            <a:noFill/>
          </a:ln>
          <a:effectLst>
            <a:innerShdw blurRad="114300">
              <a:prstClr val="black"/>
            </a:innerShdw>
          </a:effectLst>
        </p:spPr>
        <p:txBody>
          <a:bodyPr wrap="square" rtlCol="0" anchor="ctr">
            <a:spAutoFit/>
          </a:bodyPr>
          <a:lstStyle/>
          <a:p>
            <a:pPr algn="ctr"/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b="1" dirty="0" smtClean="0">
                <a:solidFill>
                  <a:srgbClr val="C0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Предложения по актуализации Программы </a:t>
            </a:r>
            <a:r>
              <a:rPr lang="ru-RU" b="1" dirty="0">
                <a:solidFill>
                  <a:srgbClr val="C0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газификации Тверской области </a:t>
            </a:r>
            <a:r>
              <a:rPr lang="ru-RU" b="1" dirty="0" smtClean="0">
                <a:solidFill>
                  <a:srgbClr val="C0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>
                <a:solidFill>
                  <a:srgbClr val="C09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ПТО в рамках синхронизации с программой газификации ПАО Газпром) </a:t>
            </a: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890358"/>
              </p:ext>
            </p:extLst>
          </p:nvPr>
        </p:nvGraphicFramePr>
        <p:xfrm>
          <a:off x="107502" y="1226347"/>
          <a:ext cx="8895207" cy="53530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1117">
                  <a:extLst>
                    <a:ext uri="{9D8B030D-6E8A-4147-A177-3AD203B41FA5}">
                      <a16:colId xmlns:a16="http://schemas.microsoft.com/office/drawing/2014/main" val="2385786660"/>
                    </a:ext>
                  </a:extLst>
                </a:gridCol>
                <a:gridCol w="561747">
                  <a:extLst>
                    <a:ext uri="{9D8B030D-6E8A-4147-A177-3AD203B41FA5}">
                      <a16:colId xmlns:a16="http://schemas.microsoft.com/office/drawing/2014/main" val="3894424576"/>
                    </a:ext>
                  </a:extLst>
                </a:gridCol>
                <a:gridCol w="561747">
                  <a:extLst>
                    <a:ext uri="{9D8B030D-6E8A-4147-A177-3AD203B41FA5}">
                      <a16:colId xmlns:a16="http://schemas.microsoft.com/office/drawing/2014/main" val="2200541710"/>
                    </a:ext>
                  </a:extLst>
                </a:gridCol>
                <a:gridCol w="561747">
                  <a:extLst>
                    <a:ext uri="{9D8B030D-6E8A-4147-A177-3AD203B41FA5}">
                      <a16:colId xmlns:a16="http://schemas.microsoft.com/office/drawing/2014/main" val="4182270254"/>
                    </a:ext>
                  </a:extLst>
                </a:gridCol>
                <a:gridCol w="561747">
                  <a:extLst>
                    <a:ext uri="{9D8B030D-6E8A-4147-A177-3AD203B41FA5}">
                      <a16:colId xmlns:a16="http://schemas.microsoft.com/office/drawing/2014/main" val="2195920444"/>
                    </a:ext>
                  </a:extLst>
                </a:gridCol>
                <a:gridCol w="561747">
                  <a:extLst>
                    <a:ext uri="{9D8B030D-6E8A-4147-A177-3AD203B41FA5}">
                      <a16:colId xmlns:a16="http://schemas.microsoft.com/office/drawing/2014/main" val="2032451045"/>
                    </a:ext>
                  </a:extLst>
                </a:gridCol>
                <a:gridCol w="561747">
                  <a:extLst>
                    <a:ext uri="{9D8B030D-6E8A-4147-A177-3AD203B41FA5}">
                      <a16:colId xmlns:a16="http://schemas.microsoft.com/office/drawing/2014/main" val="199544394"/>
                    </a:ext>
                  </a:extLst>
                </a:gridCol>
                <a:gridCol w="561747">
                  <a:extLst>
                    <a:ext uri="{9D8B030D-6E8A-4147-A177-3AD203B41FA5}">
                      <a16:colId xmlns:a16="http://schemas.microsoft.com/office/drawing/2014/main" val="2908738018"/>
                    </a:ext>
                  </a:extLst>
                </a:gridCol>
                <a:gridCol w="561747">
                  <a:extLst>
                    <a:ext uri="{9D8B030D-6E8A-4147-A177-3AD203B41FA5}">
                      <a16:colId xmlns:a16="http://schemas.microsoft.com/office/drawing/2014/main" val="1899023221"/>
                    </a:ext>
                  </a:extLst>
                </a:gridCol>
                <a:gridCol w="561747">
                  <a:extLst>
                    <a:ext uri="{9D8B030D-6E8A-4147-A177-3AD203B41FA5}">
                      <a16:colId xmlns:a16="http://schemas.microsoft.com/office/drawing/2014/main" val="3381131071"/>
                    </a:ext>
                  </a:extLst>
                </a:gridCol>
                <a:gridCol w="561747">
                  <a:extLst>
                    <a:ext uri="{9D8B030D-6E8A-4147-A177-3AD203B41FA5}">
                      <a16:colId xmlns:a16="http://schemas.microsoft.com/office/drawing/2014/main" val="763793280"/>
                    </a:ext>
                  </a:extLst>
                </a:gridCol>
                <a:gridCol w="593544">
                  <a:extLst>
                    <a:ext uri="{9D8B030D-6E8A-4147-A177-3AD203B41FA5}">
                      <a16:colId xmlns:a16="http://schemas.microsoft.com/office/drawing/2014/main" val="3687619420"/>
                    </a:ext>
                  </a:extLst>
                </a:gridCol>
                <a:gridCol w="593544">
                  <a:extLst>
                    <a:ext uri="{9D8B030D-6E8A-4147-A177-3AD203B41FA5}">
                      <a16:colId xmlns:a16="http://schemas.microsoft.com/office/drawing/2014/main" val="1413748418"/>
                    </a:ext>
                  </a:extLst>
                </a:gridCol>
                <a:gridCol w="699532">
                  <a:extLst>
                    <a:ext uri="{9D8B030D-6E8A-4147-A177-3AD203B41FA5}">
                      <a16:colId xmlns:a16="http://schemas.microsoft.com/office/drawing/2014/main" val="1306557407"/>
                    </a:ext>
                  </a:extLst>
                </a:gridCol>
              </a:tblGrid>
              <a:tr h="457735">
                <a:tc gridSpan="14"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Актуализация</a:t>
                      </a:r>
                      <a:r>
                        <a:rPr lang="ru-RU" sz="1400" b="1" u="none" strike="noStrike" baseline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Программы</a:t>
                      </a:r>
                      <a:r>
                        <a:rPr lang="ru-RU" sz="1400" b="1" u="none" strike="noStrike" baseline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развития </a:t>
                      </a:r>
                      <a:r>
                        <a:rPr lang="ru-RU" sz="14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газоснабжения и газификации Тверской области на </a:t>
                      </a:r>
                      <a:r>
                        <a:rPr lang="ru-RU" sz="14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2018-2022 </a:t>
                      </a:r>
                      <a:r>
                        <a:rPr lang="ru-RU" sz="140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гг. (млн. руб.)</a:t>
                      </a:r>
                      <a:endParaRPr lang="ru-RU" sz="14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256823"/>
                  </a:ext>
                </a:extLst>
              </a:tr>
              <a:tr h="228868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2018 </a:t>
                      </a:r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г.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2019 </a:t>
                      </a:r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г.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 г.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 </a:t>
                      </a:r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г.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 </a:t>
                      </a:r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г.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2018-2022 </a:t>
                      </a:r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г.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51568"/>
                  </a:ext>
                </a:extLst>
              </a:tr>
              <a:tr h="1482191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50" b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Мероприятия 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ПАО Газпром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vert="vert2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Правительство Тверской области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vert="vert27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ПАО Газпром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vert="vert2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Правительство Тверской области</a:t>
                      </a:r>
                      <a:endParaRPr lang="ru-RU" sz="105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vert="vert27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ПАО Газпром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vert="vert2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Правительство Тверской области</a:t>
                      </a:r>
                      <a:endParaRPr lang="ru-RU" sz="105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vert="vert27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ПАО Газпром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vert="vert2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Правительство Тверской области</a:t>
                      </a:r>
                      <a:endParaRPr lang="ru-RU" sz="105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vert="vert27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ПАО Газпром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vert="vert2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Правительство Тверской области</a:t>
                      </a:r>
                      <a:endParaRPr lang="ru-RU" sz="105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vert="vert27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ПАО Газпром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vert="vert2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Правительство Тверской области</a:t>
                      </a:r>
                      <a:endParaRPr lang="ru-RU" sz="105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vert="vert27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ИТОГО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277270"/>
                  </a:ext>
                </a:extLst>
              </a:tr>
              <a:tr h="337852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40650"/>
                  </a:ext>
                </a:extLst>
              </a:tr>
              <a:tr h="544924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50" b="1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Всего по Программе, в том числе: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1 677,5</a:t>
                      </a:r>
                      <a:endParaRPr lang="ru-RU" sz="12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1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8,0 </a:t>
                      </a:r>
                      <a:endParaRPr lang="ru-RU" sz="12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ru-RU" sz="1200" b="1" i="0" u="none" strike="noStrike" baseline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620,9</a:t>
                      </a:r>
                      <a:endParaRPr lang="ru-RU" sz="12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530,1</a:t>
                      </a:r>
                      <a:endParaRPr lang="ru-RU" sz="12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2 887,2</a:t>
                      </a:r>
                      <a:endParaRPr lang="ru-RU" sz="12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883,8</a:t>
                      </a:r>
                      <a:endParaRPr lang="ru-RU" sz="12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2 411,2</a:t>
                      </a:r>
                      <a:endParaRPr lang="ru-RU" sz="12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611,8</a:t>
                      </a:r>
                      <a:endParaRPr lang="ru-RU" sz="12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1 236,0</a:t>
                      </a:r>
                      <a:endParaRPr lang="ru-RU" sz="12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124,0</a:t>
                      </a:r>
                      <a:endParaRPr lang="ru-RU" sz="12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10 832,2</a:t>
                      </a:r>
                      <a:endParaRPr lang="ru-RU" sz="12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2 157,7</a:t>
                      </a:r>
                      <a:endParaRPr lang="ru-RU" sz="12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r>
                        <a:rPr lang="ru-RU" sz="1200" b="1" i="0" u="none" strike="noStrike" baseline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989,9</a:t>
                      </a:r>
                      <a:endParaRPr lang="ru-RU" sz="120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994013"/>
                  </a:ext>
                </a:extLst>
              </a:tr>
              <a:tr h="497636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</a:t>
                      </a:r>
                      <a:r>
                        <a:rPr lang="ru-RU" sz="1050" b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троительство газопровода-отвода</a:t>
                      </a:r>
                      <a:r>
                        <a:rPr lang="ru-RU" sz="1050" b="0" u="none" strike="noStrike" baseline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г. Ржев – г. Нелидово (до г. Западная Двина со строительством 6 ГРС)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ru-RU" sz="1050" b="0" i="0" u="none" strike="noStrike" baseline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000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2 000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2 000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2 000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1 000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8 000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8000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094512"/>
                  </a:ext>
                </a:extLst>
              </a:tr>
              <a:tr h="686604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50" b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Строительство межпоселковых газопроводов до г. Белый, г. Торопец</a:t>
                      </a:r>
                      <a:r>
                        <a:rPr lang="ru-RU" sz="1050" b="0" u="none" strike="noStrike" baseline="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и                 г. </a:t>
                      </a:r>
                      <a:r>
                        <a:rPr lang="ru-RU" sz="1050" b="0" u="none" strike="noStrike" baseline="0" dirty="0" err="1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Андреаполь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</a:t>
                      </a:r>
                      <a:r>
                        <a:rPr lang="ru-RU" sz="1050" b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80,0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236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236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236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788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788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494656"/>
                  </a:ext>
                </a:extLst>
              </a:tr>
              <a:tr h="686604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50" b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Строительство межпоселкового газопровода до п. Жарковский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11,0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33,4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33,4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33,4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111,2</a:t>
                      </a:r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050" b="0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1" i="0" u="none" strike="noStrike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111,2</a:t>
                      </a:r>
                      <a:endParaRPr lang="ru-RU" sz="1050" b="1" i="0" u="none" strike="noStrike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57" marR="7357" marT="735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691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417877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9287</TotalTime>
  <Words>1054</Words>
  <Application>Microsoft Office PowerPoint</Application>
  <PresentationFormat>Экран (4:3)</PresentationFormat>
  <Paragraphs>508</Paragraphs>
  <Slides>13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ＭＳ Ｐゴシック</vt:lpstr>
      <vt:lpstr>Arial</vt:lpstr>
      <vt:lpstr>Calibri</vt:lpstr>
      <vt:lpstr>Times New Roman</vt:lpstr>
      <vt:lpstr>1_Тема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Министерство транспорта Тверской области</dc:title>
  <dc:creator>zsl</dc:creator>
  <cp:lastModifiedBy>ТатьянаЖарлицына Л.. Татьяна</cp:lastModifiedBy>
  <cp:revision>1311</cp:revision>
  <cp:lastPrinted>2017-12-19T07:23:47Z</cp:lastPrinted>
  <dcterms:created xsi:type="dcterms:W3CDTF">2016-06-06T10:50:36Z</dcterms:created>
  <dcterms:modified xsi:type="dcterms:W3CDTF">2017-12-19T07:23:55Z</dcterms:modified>
</cp:coreProperties>
</file>